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19"/>
  </p:notesMasterIdLst>
  <p:handoutMasterIdLst>
    <p:handoutMasterId r:id="rId20"/>
  </p:handoutMasterIdLst>
  <p:sldIdLst>
    <p:sldId id="360" r:id="rId5"/>
    <p:sldId id="420" r:id="rId6"/>
    <p:sldId id="416" r:id="rId7"/>
    <p:sldId id="422" r:id="rId8"/>
    <p:sldId id="417" r:id="rId9"/>
    <p:sldId id="425" r:id="rId10"/>
    <p:sldId id="421" r:id="rId11"/>
    <p:sldId id="419" r:id="rId12"/>
    <p:sldId id="418" r:id="rId13"/>
    <p:sldId id="424" r:id="rId14"/>
    <p:sldId id="423" r:id="rId15"/>
    <p:sldId id="10602" r:id="rId16"/>
    <p:sldId id="928" r:id="rId17"/>
    <p:sldId id="415" r:id="rId18"/>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94" autoAdjust="0"/>
    <p:restoredTop sz="96190" autoAdjust="0"/>
  </p:normalViewPr>
  <p:slideViewPr>
    <p:cSldViewPr snapToGrid="0">
      <p:cViewPr varScale="1">
        <p:scale>
          <a:sx n="145" d="100"/>
          <a:sy n="145" d="100"/>
        </p:scale>
        <p:origin x="208" y="400"/>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03.08.20</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92B2B918-3898-4735-B7F9-A5D1E3275FB2}" type="slidenum">
              <a:rPr lang="de-CH" smtClean="0"/>
              <a:t>12</a:t>
            </a:fld>
            <a:endParaRPr lang="de-CH"/>
          </a:p>
        </p:txBody>
      </p:sp>
    </p:spTree>
    <p:extLst>
      <p:ext uri="{BB962C8B-B14F-4D97-AF65-F5344CB8AC3E}">
        <p14:creationId xmlns:p14="http://schemas.microsoft.com/office/powerpoint/2010/main" val="315295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13</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14</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34" Type="http://schemas.openxmlformats.org/officeDocument/2006/relationships/image" Target="../media/image79.emf"/><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notesSlide" Target="../notesSlides/notesSlide2.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2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3" Type="http://schemas.openxmlformats.org/officeDocument/2006/relationships/image" Target="../media/image90.png"/><Relationship Id="rId18" Type="http://schemas.microsoft.com/office/2007/relationships/hdphoto" Target="../media/hdphoto1.wdp"/><Relationship Id="rId26" Type="http://schemas.openxmlformats.org/officeDocument/2006/relationships/image" Target="../media/image102.png"/><Relationship Id="rId3" Type="http://schemas.openxmlformats.org/officeDocument/2006/relationships/image" Target="../media/image80.png"/><Relationship Id="rId21" Type="http://schemas.openxmlformats.org/officeDocument/2006/relationships/image" Target="../media/image97.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1.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93.png"/><Relationship Id="rId20" Type="http://schemas.openxmlformats.org/officeDocument/2006/relationships/image" Target="../media/image96.jpeg"/><Relationship Id="rId29" Type="http://schemas.openxmlformats.org/officeDocument/2006/relationships/image" Target="../media/image105.png"/><Relationship Id="rId1" Type="http://schemas.openxmlformats.org/officeDocument/2006/relationships/slideLayout" Target="../slideLayouts/slideLayout2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7.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54DE-221E-374C-9DD7-47A293E5E809}"/>
              </a:ext>
            </a:extLst>
          </p:cNvPr>
          <p:cNvSpPr>
            <a:spLocks noGrp="1"/>
          </p:cNvSpPr>
          <p:nvPr>
            <p:ph type="title"/>
          </p:nvPr>
        </p:nvSpPr>
        <p:spPr/>
        <p:txBody>
          <a:bodyPr/>
          <a:lstStyle/>
          <a:p>
            <a:r>
              <a:rPr lang="en-US" dirty="0"/>
              <a:t>Trivadis Quadrants</a:t>
            </a:r>
          </a:p>
        </p:txBody>
      </p:sp>
      <p:sp>
        <p:nvSpPr>
          <p:cNvPr id="3" name="Text Placeholder 2">
            <a:extLst>
              <a:ext uri="{FF2B5EF4-FFF2-40B4-BE49-F238E27FC236}">
                <a16:creationId xmlns:a16="http://schemas.microsoft.com/office/drawing/2014/main" id="{E2845761-0486-C34D-A33E-19606510C0E4}"/>
              </a:ext>
            </a:extLst>
          </p:cNvPr>
          <p:cNvSpPr>
            <a:spLocks noGrp="1"/>
          </p:cNvSpPr>
          <p:nvPr>
            <p:ph type="body" sz="quarter" idx="13"/>
          </p:nvPr>
        </p:nvSpPr>
        <p:spPr/>
        <p:txBody>
          <a:bodyPr/>
          <a:lstStyle/>
          <a:p>
            <a:r>
              <a:rPr lang="en-US" dirty="0"/>
              <a:t>Languages &amp; Frameworks</a:t>
            </a:r>
          </a:p>
          <a:p>
            <a:r>
              <a:rPr lang="en-US" dirty="0"/>
              <a:t>Data Management</a:t>
            </a:r>
          </a:p>
          <a:p>
            <a:r>
              <a:rPr lang="en-US" dirty="0"/>
              <a:t>Platform &amp; Services</a:t>
            </a:r>
          </a:p>
          <a:p>
            <a:r>
              <a:rPr lang="en-US" dirty="0"/>
              <a:t>Architecture, Methods &amp; Patterns</a:t>
            </a:r>
          </a:p>
        </p:txBody>
      </p:sp>
      <p:sp>
        <p:nvSpPr>
          <p:cNvPr id="4" name="Rectangle 3">
            <a:extLst>
              <a:ext uri="{FF2B5EF4-FFF2-40B4-BE49-F238E27FC236}">
                <a16:creationId xmlns:a16="http://schemas.microsoft.com/office/drawing/2014/main" id="{BCFF65E8-42E3-C04A-BF0D-68BC8940C669}"/>
              </a:ext>
            </a:extLst>
          </p:cNvPr>
          <p:cNvSpPr/>
          <p:nvPr/>
        </p:nvSpPr>
        <p:spPr>
          <a:xfrm>
            <a:off x="4450813" y="2387084"/>
            <a:ext cx="242374" cy="369332"/>
          </a:xfrm>
          <a:prstGeom prst="rect">
            <a:avLst/>
          </a:prstGeom>
        </p:spPr>
        <p:txBody>
          <a:bodyPr wrap="none">
            <a:spAutoFit/>
          </a:bodyPr>
          <a:lstStyle/>
          <a:p>
            <a:r>
              <a:rPr lang="en-CH" dirty="0">
                <a:solidFill>
                  <a:srgbClr val="000000"/>
                </a:solidFill>
                <a:latin typeface="Times New Roman" panose="02020603050405020304" pitchFamily="18" charset="0"/>
              </a:rPr>
              <a:t> </a:t>
            </a:r>
            <a:endParaRPr lang="en-US" dirty="0"/>
          </a:p>
        </p:txBody>
      </p:sp>
      <p:sp>
        <p:nvSpPr>
          <p:cNvPr id="5" name="Rectangle 4">
            <a:extLst>
              <a:ext uri="{FF2B5EF4-FFF2-40B4-BE49-F238E27FC236}">
                <a16:creationId xmlns:a16="http://schemas.microsoft.com/office/drawing/2014/main" id="{E1A2040F-3509-FF45-BB1A-D3C20B188ED5}"/>
              </a:ext>
            </a:extLst>
          </p:cNvPr>
          <p:cNvSpPr/>
          <p:nvPr/>
        </p:nvSpPr>
        <p:spPr>
          <a:xfrm>
            <a:off x="4450813" y="2387084"/>
            <a:ext cx="242374" cy="369332"/>
          </a:xfrm>
          <a:prstGeom prst="rect">
            <a:avLst/>
          </a:prstGeom>
        </p:spPr>
        <p:txBody>
          <a:bodyPr wrap="none">
            <a:spAutoFit/>
          </a:bodyPr>
          <a:lstStyle/>
          <a:p>
            <a:r>
              <a:rPr lang="en-CH"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9635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4" y="-1003737"/>
            <a:ext cx="6803999" cy="6803999"/>
          </a:xfrm>
          <a:prstGeom prst="donut">
            <a:avLst>
              <a:gd name="adj" fmla="val 46898"/>
            </a:avLst>
          </a:prstGeom>
          <a:solidFill>
            <a:srgbClr val="BED9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350">
              <a:solidFill>
                <a:schemeClr val="tx1"/>
              </a:solidFill>
            </a:endParaRPr>
          </a:p>
        </p:txBody>
      </p:sp>
      <p:pic>
        <p:nvPicPr>
          <p:cNvPr id="38" name="Picture 37">
            <a:extLst>
              <a:ext uri="{FF2B5EF4-FFF2-40B4-BE49-F238E27FC236}">
                <a16:creationId xmlns:a16="http://schemas.microsoft.com/office/drawing/2014/main" id="{79781487-C9CC-4E35-AF93-AD402724C52B}"/>
              </a:ext>
            </a:extLst>
          </p:cNvPr>
          <p:cNvPicPr>
            <a:picLocks noChangeAspect="1"/>
          </p:cNvPicPr>
          <p:nvPr/>
        </p:nvPicPr>
        <p:blipFill rotWithShape="1">
          <a:blip r:embed="rId3">
            <a:clrChange>
              <a:clrFrom>
                <a:srgbClr val="FFFFFF"/>
              </a:clrFrom>
              <a:clrTo>
                <a:srgbClr val="FFFFFF">
                  <a:alpha val="0"/>
                </a:srgbClr>
              </a:clrTo>
            </a:clrChange>
          </a:blip>
          <a:srcRect l="15945" r="16207"/>
          <a:stretch/>
        </p:blipFill>
        <p:spPr>
          <a:xfrm>
            <a:off x="5674593" y="2636102"/>
            <a:ext cx="540000" cy="534256"/>
          </a:xfrm>
          <a:prstGeom prst="rect">
            <a:avLst/>
          </a:prstGeom>
        </p:spPr>
      </p:pic>
      <p:pic>
        <p:nvPicPr>
          <p:cNvPr id="40" name="Picture 39">
            <a:extLst>
              <a:ext uri="{FF2B5EF4-FFF2-40B4-BE49-F238E27FC236}">
                <a16:creationId xmlns:a16="http://schemas.microsoft.com/office/drawing/2014/main" id="{60B8F079-EC3C-4CE4-85DD-BE306398BE68}"/>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2768801" y="2796020"/>
            <a:ext cx="540000" cy="540000"/>
          </a:xfrm>
          <a:prstGeom prst="rect">
            <a:avLst/>
          </a:prstGeom>
        </p:spPr>
      </p:pic>
      <p:pic>
        <p:nvPicPr>
          <p:cNvPr id="41" name="Picture 40">
            <a:extLst>
              <a:ext uri="{FF2B5EF4-FFF2-40B4-BE49-F238E27FC236}">
                <a16:creationId xmlns:a16="http://schemas.microsoft.com/office/drawing/2014/main" id="{67048413-8A64-44EF-A178-5C265092FB6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482077" y="2511274"/>
            <a:ext cx="540000" cy="418428"/>
          </a:xfrm>
          <a:prstGeom prst="rect">
            <a:avLst/>
          </a:prstGeom>
        </p:spPr>
      </p:pic>
      <p:pic>
        <p:nvPicPr>
          <p:cNvPr id="54" name="Picture 53">
            <a:extLst>
              <a:ext uri="{FF2B5EF4-FFF2-40B4-BE49-F238E27FC236}">
                <a16:creationId xmlns:a16="http://schemas.microsoft.com/office/drawing/2014/main" id="{15F7BF56-25D7-4F7E-B9CF-2ABC71AD9502}"/>
              </a:ext>
            </a:extLst>
          </p:cNvPr>
          <p:cNvPicPr>
            <a:picLocks noChangeAspect="1"/>
          </p:cNvPicPr>
          <p:nvPr/>
        </p:nvPicPr>
        <p:blipFill rotWithShape="1">
          <a:blip r:embed="rId6">
            <a:extLst>
              <a:ext uri="{28A0092B-C50C-407E-A947-70E740481C1C}">
                <a14:useLocalDpi xmlns:a14="http://schemas.microsoft.com/office/drawing/2010/main" val="0"/>
              </a:ext>
            </a:extLst>
          </a:blip>
          <a:srcRect l="18997" r="19287"/>
          <a:stretch/>
        </p:blipFill>
        <p:spPr>
          <a:xfrm>
            <a:off x="4967279" y="1288518"/>
            <a:ext cx="807855" cy="654484"/>
          </a:xfrm>
          <a:prstGeom prst="rect">
            <a:avLst/>
          </a:prstGeom>
        </p:spPr>
      </p:pic>
      <p:pic>
        <p:nvPicPr>
          <p:cNvPr id="57" name="Picture 56">
            <a:extLst>
              <a:ext uri="{FF2B5EF4-FFF2-40B4-BE49-F238E27FC236}">
                <a16:creationId xmlns:a16="http://schemas.microsoft.com/office/drawing/2014/main" id="{B016752A-BB23-4198-A33C-CDBC754D891C}"/>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4630044" y="2686952"/>
            <a:ext cx="540000" cy="540000"/>
          </a:xfrm>
          <a:prstGeom prst="rect">
            <a:avLst/>
          </a:prstGeom>
        </p:spPr>
      </p:pic>
      <p:pic>
        <p:nvPicPr>
          <p:cNvPr id="56" name="Picture 55">
            <a:extLst>
              <a:ext uri="{FF2B5EF4-FFF2-40B4-BE49-F238E27FC236}">
                <a16:creationId xmlns:a16="http://schemas.microsoft.com/office/drawing/2014/main" id="{A53A1EBB-CB55-4FD6-860E-B5A67045CBDD}"/>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4218932" y="3433099"/>
            <a:ext cx="540000" cy="540000"/>
          </a:xfrm>
          <a:prstGeom prst="rect">
            <a:avLst/>
          </a:prstGeom>
        </p:spPr>
      </p:pic>
      <p:pic>
        <p:nvPicPr>
          <p:cNvPr id="58" name="Picture 57">
            <a:extLst>
              <a:ext uri="{FF2B5EF4-FFF2-40B4-BE49-F238E27FC236}">
                <a16:creationId xmlns:a16="http://schemas.microsoft.com/office/drawing/2014/main" id="{D57AB200-9037-40E9-9894-17A264444C1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62019" y="4296020"/>
            <a:ext cx="486000" cy="486000"/>
          </a:xfrm>
          <a:prstGeom prst="rect">
            <a:avLst/>
          </a:prstGeom>
        </p:spPr>
      </p:pic>
      <p:pic>
        <p:nvPicPr>
          <p:cNvPr id="59" name="Picture 58">
            <a:extLst>
              <a:ext uri="{FF2B5EF4-FFF2-40B4-BE49-F238E27FC236}">
                <a16:creationId xmlns:a16="http://schemas.microsoft.com/office/drawing/2014/main" id="{E70C438E-BAE4-486C-B56E-72E5448A713A}"/>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5931701" y="4186071"/>
            <a:ext cx="513000" cy="513000"/>
          </a:xfrm>
          <a:prstGeom prst="rect">
            <a:avLst/>
          </a:prstGeom>
        </p:spPr>
      </p:pic>
      <p:pic>
        <p:nvPicPr>
          <p:cNvPr id="66" name="Picture 65">
            <a:extLst>
              <a:ext uri="{FF2B5EF4-FFF2-40B4-BE49-F238E27FC236}">
                <a16:creationId xmlns:a16="http://schemas.microsoft.com/office/drawing/2014/main" id="{DF7EE981-17D7-4AC9-B378-89475056DE5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835601" y="3316061"/>
            <a:ext cx="540000" cy="540000"/>
          </a:xfrm>
          <a:prstGeom prst="rect">
            <a:avLst/>
          </a:prstGeom>
        </p:spPr>
      </p:pic>
      <p:pic>
        <p:nvPicPr>
          <p:cNvPr id="77" name="Picture 76">
            <a:extLst>
              <a:ext uri="{FF2B5EF4-FFF2-40B4-BE49-F238E27FC236}">
                <a16:creationId xmlns:a16="http://schemas.microsoft.com/office/drawing/2014/main" id="{074D84D9-D231-4561-9BFE-9DB86C39BE83}"/>
              </a:ext>
            </a:extLst>
          </p:cNvPr>
          <p:cNvPicPr>
            <a:picLocks noChangeAspect="1"/>
          </p:cNvPicPr>
          <p:nvPr/>
        </p:nvPicPr>
        <p:blipFill>
          <a:blip r:embed="rId12"/>
          <a:stretch>
            <a:fillRect/>
          </a:stretch>
        </p:blipFill>
        <p:spPr>
          <a:xfrm>
            <a:off x="4604924" y="4079114"/>
            <a:ext cx="540000" cy="515400"/>
          </a:xfrm>
          <a:prstGeom prst="rect">
            <a:avLst/>
          </a:prstGeom>
        </p:spPr>
      </p:pic>
      <p:pic>
        <p:nvPicPr>
          <p:cNvPr id="80" name="Picture 79">
            <a:extLst>
              <a:ext uri="{FF2B5EF4-FFF2-40B4-BE49-F238E27FC236}">
                <a16:creationId xmlns:a16="http://schemas.microsoft.com/office/drawing/2014/main" id="{B05D1F98-EE80-4D40-A0EB-C65FC1975978}"/>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1934975" y="3722870"/>
            <a:ext cx="801900" cy="232551"/>
          </a:xfrm>
          <a:prstGeom prst="rect">
            <a:avLst/>
          </a:prstGeom>
        </p:spPr>
      </p:pic>
      <p:pic>
        <p:nvPicPr>
          <p:cNvPr id="81" name="Picture 80">
            <a:extLst>
              <a:ext uri="{FF2B5EF4-FFF2-40B4-BE49-F238E27FC236}">
                <a16:creationId xmlns:a16="http://schemas.microsoft.com/office/drawing/2014/main" id="{73DD1B36-4996-4455-BFA8-39D625294044}"/>
              </a:ext>
            </a:extLst>
          </p:cNvPr>
          <p:cNvPicPr>
            <a:picLocks noChangeAspect="1"/>
          </p:cNvPicPr>
          <p:nvPr/>
        </p:nvPicPr>
        <p:blipFill>
          <a:blip r:embed="rId14">
            <a:clrChange>
              <a:clrFrom>
                <a:srgbClr val="000000"/>
              </a:clrFrom>
              <a:clrTo>
                <a:srgbClr val="000000">
                  <a:alpha val="0"/>
                </a:srgbClr>
              </a:clrTo>
            </a:clrChange>
          </a:blip>
          <a:stretch>
            <a:fillRect/>
          </a:stretch>
        </p:blipFill>
        <p:spPr>
          <a:xfrm>
            <a:off x="1782083" y="2521552"/>
            <a:ext cx="534600" cy="445589"/>
          </a:xfrm>
          <a:prstGeom prst="rect">
            <a:avLst/>
          </a:prstGeom>
        </p:spPr>
      </p:pic>
      <p:pic>
        <p:nvPicPr>
          <p:cNvPr id="79" name="Picture 78">
            <a:extLst>
              <a:ext uri="{FF2B5EF4-FFF2-40B4-BE49-F238E27FC236}">
                <a16:creationId xmlns:a16="http://schemas.microsoft.com/office/drawing/2014/main" id="{4B77DC4B-86C1-4116-914A-678127416A33}"/>
              </a:ext>
            </a:extLst>
          </p:cNvPr>
          <p:cNvPicPr>
            <a:picLocks noChangeAspect="1"/>
          </p:cNvPicPr>
          <p:nvPr/>
        </p:nvPicPr>
        <p:blipFill>
          <a:blip r:embed="rId15"/>
          <a:stretch>
            <a:fillRect/>
          </a:stretch>
        </p:blipFill>
        <p:spPr>
          <a:xfrm>
            <a:off x="2157564" y="3053110"/>
            <a:ext cx="437400" cy="508217"/>
          </a:xfrm>
          <a:prstGeom prst="rect">
            <a:avLst/>
          </a:prstGeom>
        </p:spPr>
      </p:pic>
      <p:pic>
        <p:nvPicPr>
          <p:cNvPr id="18" name="Picture 17">
            <a:extLst>
              <a:ext uri="{FF2B5EF4-FFF2-40B4-BE49-F238E27FC236}">
                <a16:creationId xmlns:a16="http://schemas.microsoft.com/office/drawing/2014/main" id="{1334C730-A001-485E-85AB-54761134CCBE}"/>
              </a:ext>
            </a:extLst>
          </p:cNvPr>
          <p:cNvPicPr>
            <a:picLocks noChangeAspect="1"/>
          </p:cNvPicPr>
          <p:nvPr/>
        </p:nvPicPr>
        <p:blipFill rotWithShape="1">
          <a:blip r:embed="rId16"/>
          <a:srcRect l="14579" t="16972" r="19279" b="16887"/>
          <a:stretch/>
        </p:blipFill>
        <p:spPr>
          <a:xfrm>
            <a:off x="1886570" y="955384"/>
            <a:ext cx="449544" cy="449544"/>
          </a:xfrm>
          <a:prstGeom prst="rect">
            <a:avLst/>
          </a:prstGeom>
        </p:spPr>
      </p:pic>
      <p:pic>
        <p:nvPicPr>
          <p:cNvPr id="21" name="Picture 20">
            <a:extLst>
              <a:ext uri="{FF2B5EF4-FFF2-40B4-BE49-F238E27FC236}">
                <a16:creationId xmlns:a16="http://schemas.microsoft.com/office/drawing/2014/main" id="{854C551C-5B09-4145-8811-041946C2A8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21363" y="1732460"/>
            <a:ext cx="505460" cy="540000"/>
          </a:xfrm>
          <a:prstGeom prst="rect">
            <a:avLst/>
          </a:prstGeom>
        </p:spPr>
      </p:pic>
      <p:pic>
        <p:nvPicPr>
          <p:cNvPr id="23" name="Picture 22">
            <a:extLst>
              <a:ext uri="{FF2B5EF4-FFF2-40B4-BE49-F238E27FC236}">
                <a16:creationId xmlns:a16="http://schemas.microsoft.com/office/drawing/2014/main" id="{F9BA5637-BA4B-4338-84FC-189FA299A468}"/>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736875" y="1602061"/>
            <a:ext cx="594000" cy="510422"/>
          </a:xfrm>
          <a:prstGeom prst="rect">
            <a:avLst/>
          </a:prstGeom>
        </p:spPr>
      </p:pic>
      <p:pic>
        <p:nvPicPr>
          <p:cNvPr id="5" name="Picture 4">
            <a:extLst>
              <a:ext uri="{FF2B5EF4-FFF2-40B4-BE49-F238E27FC236}">
                <a16:creationId xmlns:a16="http://schemas.microsoft.com/office/drawing/2014/main" id="{936964EB-4D02-4148-8F50-D0D26416B591}"/>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6296894" y="2775674"/>
            <a:ext cx="405000" cy="740813"/>
          </a:xfrm>
          <a:prstGeom prst="rect">
            <a:avLst/>
          </a:prstGeom>
        </p:spPr>
      </p:pic>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8"/>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1934791" y="634354"/>
            <a:ext cx="2890422" cy="176321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134101-90CF-4EE9-A8AA-7C7D05E30D9D}"/>
              </a:ext>
            </a:extLst>
          </p:cNvPr>
          <p:cNvPicPr>
            <a:picLocks noChangeAspect="1"/>
          </p:cNvPicPr>
          <p:nvPr/>
        </p:nvPicPr>
        <p:blipFill>
          <a:blip r:embed="rId20"/>
          <a:stretch>
            <a:fillRect/>
          </a:stretch>
        </p:blipFill>
        <p:spPr>
          <a:xfrm>
            <a:off x="6932964" y="3719724"/>
            <a:ext cx="486000" cy="486000"/>
          </a:xfrm>
          <a:prstGeom prst="rect">
            <a:avLst/>
          </a:prstGeom>
        </p:spPr>
      </p:pic>
      <p:grpSp>
        <p:nvGrpSpPr>
          <p:cNvPr id="20" name="Group 19">
            <a:extLst>
              <a:ext uri="{FF2B5EF4-FFF2-40B4-BE49-F238E27FC236}">
                <a16:creationId xmlns:a16="http://schemas.microsoft.com/office/drawing/2014/main" id="{9C566D3D-07C9-426E-A64A-535ECF393EA1}"/>
              </a:ext>
            </a:extLst>
          </p:cNvPr>
          <p:cNvGrpSpPr>
            <a:grpSpLocks noChangeAspect="1"/>
          </p:cNvGrpSpPr>
          <p:nvPr/>
        </p:nvGrpSpPr>
        <p:grpSpPr>
          <a:xfrm>
            <a:off x="6703491" y="1082066"/>
            <a:ext cx="1134000" cy="567000"/>
            <a:chOff x="27540" y="5692464"/>
            <a:chExt cx="1184216" cy="592108"/>
          </a:xfrm>
        </p:grpSpPr>
        <p:sp>
          <p:nvSpPr>
            <p:cNvPr id="16" name="Rectangle: Rounded Corners 15">
              <a:extLst>
                <a:ext uri="{FF2B5EF4-FFF2-40B4-BE49-F238E27FC236}">
                  <a16:creationId xmlns:a16="http://schemas.microsoft.com/office/drawing/2014/main" id="{8082AB48-6593-4099-81D8-97079C272B34}"/>
                </a:ext>
              </a:extLst>
            </p:cNvPr>
            <p:cNvSpPr/>
            <p:nvPr/>
          </p:nvSpPr>
          <p:spPr>
            <a:xfrm>
              <a:off x="400227" y="5748021"/>
              <a:ext cx="434143" cy="257638"/>
            </a:xfrm>
            <a:prstGeom prst="roundRect">
              <a:avLst>
                <a:gd name="adj" fmla="val 17529"/>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pic>
          <p:nvPicPr>
            <p:cNvPr id="15" name="Picture 14">
              <a:extLst>
                <a:ext uri="{FF2B5EF4-FFF2-40B4-BE49-F238E27FC236}">
                  <a16:creationId xmlns:a16="http://schemas.microsoft.com/office/drawing/2014/main" id="{6BB40772-5396-4A28-8181-2F7347902F8D}"/>
                </a:ext>
              </a:extLst>
            </p:cNvPr>
            <p:cNvPicPr>
              <a:picLocks noChangeAspect="1"/>
            </p:cNvPicPr>
            <p:nvPr/>
          </p:nvPicPr>
          <p:blipFill>
            <a:blip r:embed="rId21">
              <a:clrChange>
                <a:clrFrom>
                  <a:srgbClr val="000000"/>
                </a:clrFrom>
                <a:clrTo>
                  <a:srgbClr val="000000">
                    <a:alpha val="0"/>
                  </a:srgbClr>
                </a:clrTo>
              </a:clrChange>
            </a:blip>
            <a:stretch>
              <a:fillRect/>
            </a:stretch>
          </p:blipFill>
          <p:spPr>
            <a:xfrm>
              <a:off x="27540" y="5692464"/>
              <a:ext cx="1184216" cy="592108"/>
            </a:xfrm>
            <a:prstGeom prst="rect">
              <a:avLst/>
            </a:prstGeom>
            <a:effectLst/>
          </p:spPr>
        </p:pic>
      </p:grpSp>
      <p:pic>
        <p:nvPicPr>
          <p:cNvPr id="37" name="Picture 36">
            <a:extLst>
              <a:ext uri="{FF2B5EF4-FFF2-40B4-BE49-F238E27FC236}">
                <a16:creationId xmlns:a16="http://schemas.microsoft.com/office/drawing/2014/main" id="{E657E86D-4CF9-4628-A0A4-B7BEF2F54BDD}"/>
              </a:ext>
            </a:extLst>
          </p:cNvPr>
          <p:cNvPicPr>
            <a:picLocks noChangeAspect="1"/>
          </p:cNvPicPr>
          <p:nvPr/>
        </p:nvPicPr>
        <p:blipFill>
          <a:blip r:embed="rId22">
            <a:clrChange>
              <a:clrFrom>
                <a:srgbClr val="000000"/>
              </a:clrFrom>
              <a:clrTo>
                <a:srgbClr val="000000">
                  <a:alpha val="0"/>
                </a:srgbClr>
              </a:clrTo>
            </a:clrChange>
          </a:blip>
          <a:stretch>
            <a:fillRect/>
          </a:stretch>
        </p:blipFill>
        <p:spPr>
          <a:xfrm>
            <a:off x="4190921" y="1275798"/>
            <a:ext cx="617820" cy="617820"/>
          </a:xfrm>
          <a:prstGeom prst="rect">
            <a:avLst/>
          </a:prstGeom>
        </p:spPr>
      </p:pic>
      <p:pic>
        <p:nvPicPr>
          <p:cNvPr id="42" name="Picture 41">
            <a:extLst>
              <a:ext uri="{FF2B5EF4-FFF2-40B4-BE49-F238E27FC236}">
                <a16:creationId xmlns:a16="http://schemas.microsoft.com/office/drawing/2014/main" id="{B8688E87-8ACF-4548-9F1A-592C0CE4C289}"/>
              </a:ext>
            </a:extLst>
          </p:cNvPr>
          <p:cNvPicPr>
            <a:picLocks noChangeAspect="1"/>
          </p:cNvPicPr>
          <p:nvPr/>
        </p:nvPicPr>
        <p:blipFill>
          <a:blip r:embed="rId23">
            <a:clrChange>
              <a:clrFrom>
                <a:srgbClr val="000000"/>
              </a:clrFrom>
              <a:clrTo>
                <a:srgbClr val="000000">
                  <a:alpha val="0"/>
                </a:srgbClr>
              </a:clrTo>
            </a:clrChange>
          </a:blip>
          <a:stretch>
            <a:fillRect/>
          </a:stretch>
        </p:blipFill>
        <p:spPr>
          <a:xfrm>
            <a:off x="6186858" y="249159"/>
            <a:ext cx="755380" cy="755380"/>
          </a:xfrm>
          <a:prstGeom prst="rect">
            <a:avLst/>
          </a:prstGeom>
        </p:spPr>
      </p:pic>
      <p:grpSp>
        <p:nvGrpSpPr>
          <p:cNvPr id="10" name="Group 9">
            <a:extLst>
              <a:ext uri="{FF2B5EF4-FFF2-40B4-BE49-F238E27FC236}">
                <a16:creationId xmlns:a16="http://schemas.microsoft.com/office/drawing/2014/main" id="{35710646-37C0-4CE9-ABF0-995E9993A540}"/>
              </a:ext>
            </a:extLst>
          </p:cNvPr>
          <p:cNvGrpSpPr>
            <a:grpSpLocks noChangeAspect="1"/>
          </p:cNvGrpSpPr>
          <p:nvPr/>
        </p:nvGrpSpPr>
        <p:grpSpPr>
          <a:xfrm>
            <a:off x="5845294" y="1159425"/>
            <a:ext cx="800649" cy="605417"/>
            <a:chOff x="4654913" y="1850483"/>
            <a:chExt cx="1224000" cy="925537"/>
          </a:xfrm>
        </p:grpSpPr>
        <p:pic>
          <p:nvPicPr>
            <p:cNvPr id="35" name="Picture 34">
              <a:extLst>
                <a:ext uri="{FF2B5EF4-FFF2-40B4-BE49-F238E27FC236}">
                  <a16:creationId xmlns:a16="http://schemas.microsoft.com/office/drawing/2014/main" id="{1FA94ACF-C12F-47B0-A9A2-757E977A8517}"/>
                </a:ext>
              </a:extLst>
            </p:cNvPr>
            <p:cNvPicPr>
              <a:picLocks noChangeAspect="1"/>
            </p:cNvPicPr>
            <p:nvPr/>
          </p:nvPicPr>
          <p:blipFill>
            <a:blip r:embed="rId24"/>
            <a:stretch>
              <a:fillRect/>
            </a:stretch>
          </p:blipFill>
          <p:spPr>
            <a:xfrm>
              <a:off x="4654913" y="1850483"/>
              <a:ext cx="1224000" cy="642046"/>
            </a:xfrm>
            <a:prstGeom prst="rect">
              <a:avLst/>
            </a:prstGeom>
          </p:spPr>
        </p:pic>
        <p:sp>
          <p:nvSpPr>
            <p:cNvPr id="67" name="TextBox 66">
              <a:extLst>
                <a:ext uri="{FF2B5EF4-FFF2-40B4-BE49-F238E27FC236}">
                  <a16:creationId xmlns:a16="http://schemas.microsoft.com/office/drawing/2014/main" id="{0B40B332-A09B-4D2E-952D-6FEFEE5EE667}"/>
                </a:ext>
              </a:extLst>
            </p:cNvPr>
            <p:cNvSpPr txBox="1"/>
            <p:nvPr/>
          </p:nvSpPr>
          <p:spPr>
            <a:xfrm>
              <a:off x="4687953" y="2476065"/>
              <a:ext cx="1190960" cy="299955"/>
            </a:xfrm>
            <a:prstGeom prst="rect">
              <a:avLst/>
            </a:prstGeom>
            <a:noFill/>
          </p:spPr>
          <p:txBody>
            <a:bodyPr wrap="square" lIns="0" tIns="0" rIns="0" bIns="0" rtlCol="0">
              <a:spAutoFit/>
            </a:bodyPr>
            <a:lstStyle/>
            <a:p>
              <a:pPr algn="ctr"/>
              <a:r>
                <a:rPr lang="de-CH" sz="1275">
                  <a:ln w="6350">
                    <a:noFill/>
                  </a:ln>
                  <a:solidFill>
                    <a:srgbClr val="7FBA00"/>
                  </a:solidFill>
                  <a:latin typeface="Segoe UI" panose="020B0502040204020203" pitchFamily="34" charset="0"/>
                  <a:cs typeface="Segoe UI" panose="020B0502040204020203" pitchFamily="34" charset="0"/>
                </a:rPr>
                <a:t>L</a:t>
              </a:r>
              <a:r>
                <a:rPr lang="en-CH" sz="1275">
                  <a:ln w="6350">
                    <a:noFill/>
                  </a:ln>
                  <a:solidFill>
                    <a:srgbClr val="7FBA00"/>
                  </a:solidFill>
                  <a:latin typeface="Segoe UI" panose="020B0502040204020203" pitchFamily="34" charset="0"/>
                  <a:cs typeface="Segoe UI" panose="020B0502040204020203" pitchFamily="34" charset="0"/>
                </a:rPr>
                <a:t>o</a:t>
              </a:r>
              <a:r>
                <a:rPr lang="de-CH" sz="1275">
                  <a:ln w="6350">
                    <a:noFill/>
                  </a:ln>
                  <a:solidFill>
                    <a:srgbClr val="7FBA00"/>
                  </a:solidFill>
                  <a:latin typeface="Segoe UI" panose="020B0502040204020203" pitchFamily="34" charset="0"/>
                  <a:cs typeface="Segoe UI" panose="020B0502040204020203" pitchFamily="34" charset="0"/>
                </a:rPr>
                <a:t>g</a:t>
              </a:r>
              <a:r>
                <a:rPr lang="en-CH" sz="1275" err="1">
                  <a:ln w="6350">
                    <a:noFill/>
                  </a:ln>
                  <a:solidFill>
                    <a:srgbClr val="7FBA00"/>
                  </a:solidFill>
                  <a:latin typeface="Segoe UI" panose="020B0502040204020203" pitchFamily="34" charset="0"/>
                  <a:cs typeface="Segoe UI" panose="020B0502040204020203" pitchFamily="34" charset="0"/>
                </a:rPr>
                <a:t>i</a:t>
              </a:r>
              <a:r>
                <a:rPr lang="de-CH" sz="1275" err="1">
                  <a:ln w="6350">
                    <a:noFill/>
                  </a:ln>
                  <a:solidFill>
                    <a:srgbClr val="7FBA00"/>
                  </a:solidFill>
                  <a:latin typeface="Segoe UI" panose="020B0502040204020203" pitchFamily="34" charset="0"/>
                  <a:cs typeface="Segoe UI" panose="020B0502040204020203" pitchFamily="34" charset="0"/>
                </a:rPr>
                <a:t>cA</a:t>
              </a:r>
              <a:r>
                <a:rPr lang="en-CH" sz="1275">
                  <a:ln w="6350">
                    <a:noFill/>
                  </a:ln>
                  <a:solidFill>
                    <a:srgbClr val="7FBA00"/>
                  </a:solidFill>
                  <a:latin typeface="Segoe UI" panose="020B0502040204020203" pitchFamily="34" charset="0"/>
                  <a:cs typeface="Segoe UI" panose="020B0502040204020203" pitchFamily="34" charset="0"/>
                </a:rPr>
                <a:t>p</a:t>
              </a:r>
              <a:r>
                <a:rPr lang="de-CH" sz="1275">
                  <a:ln w="6350">
                    <a:noFill/>
                  </a:ln>
                  <a:solidFill>
                    <a:srgbClr val="7FBA00"/>
                  </a:solidFill>
                  <a:latin typeface="Segoe UI" panose="020B0502040204020203" pitchFamily="34" charset="0"/>
                  <a:cs typeface="Segoe UI" panose="020B0502040204020203" pitchFamily="34" charset="0"/>
                </a:rPr>
                <a:t>p</a:t>
              </a:r>
              <a:r>
                <a:rPr lang="en-CH" sz="1275">
                  <a:ln w="6350">
                    <a:noFill/>
                  </a:ln>
                  <a:solidFill>
                    <a:srgbClr val="7FBA00"/>
                  </a:solidFill>
                  <a:latin typeface="Segoe UI" panose="020B0502040204020203" pitchFamily="34" charset="0"/>
                  <a:cs typeface="Segoe UI" panose="020B0502040204020203" pitchFamily="34" charset="0"/>
                </a:rPr>
                <a:t>s</a:t>
              </a:r>
            </a:p>
          </p:txBody>
        </p:sp>
      </p:grpSp>
      <p:grpSp>
        <p:nvGrpSpPr>
          <p:cNvPr id="11" name="Group 10">
            <a:extLst>
              <a:ext uri="{FF2B5EF4-FFF2-40B4-BE49-F238E27FC236}">
                <a16:creationId xmlns:a16="http://schemas.microsoft.com/office/drawing/2014/main" id="{5EA6FF58-ECAC-499F-A9E4-1BE309DE2034}"/>
              </a:ext>
            </a:extLst>
          </p:cNvPr>
          <p:cNvGrpSpPr/>
          <p:nvPr/>
        </p:nvGrpSpPr>
        <p:grpSpPr>
          <a:xfrm>
            <a:off x="3117409" y="671299"/>
            <a:ext cx="779037" cy="697029"/>
            <a:chOff x="3313372" y="1030016"/>
            <a:chExt cx="1038716" cy="929372"/>
          </a:xfrm>
        </p:grpSpPr>
        <p:pic>
          <p:nvPicPr>
            <p:cNvPr id="49" name="Picture 48">
              <a:extLst>
                <a:ext uri="{FF2B5EF4-FFF2-40B4-BE49-F238E27FC236}">
                  <a16:creationId xmlns:a16="http://schemas.microsoft.com/office/drawing/2014/main" id="{5B919972-F336-4F37-86FE-B5B63E694DC3}"/>
                </a:ext>
              </a:extLst>
            </p:cNvPr>
            <p:cNvPicPr>
              <a:picLocks noChangeAspect="1"/>
            </p:cNvPicPr>
            <p:nvPr/>
          </p:nvPicPr>
          <p:blipFill>
            <a:blip r:embed="rId25"/>
            <a:stretch>
              <a:fillRect/>
            </a:stretch>
          </p:blipFill>
          <p:spPr>
            <a:xfrm>
              <a:off x="3475169" y="1030016"/>
              <a:ext cx="720000" cy="709615"/>
            </a:xfrm>
            <a:prstGeom prst="rect">
              <a:avLst/>
            </a:prstGeom>
            <a:effectLst>
              <a:softEdge rad="12700"/>
            </a:effectLst>
          </p:spPr>
        </p:pic>
        <p:sp>
          <p:nvSpPr>
            <p:cNvPr id="69" name="TextBox 68">
              <a:extLst>
                <a:ext uri="{FF2B5EF4-FFF2-40B4-BE49-F238E27FC236}">
                  <a16:creationId xmlns:a16="http://schemas.microsoft.com/office/drawing/2014/main" id="{E98F7085-0FFA-48E7-AA52-920981A36C50}"/>
                </a:ext>
              </a:extLst>
            </p:cNvPr>
            <p:cNvSpPr txBox="1"/>
            <p:nvPr/>
          </p:nvSpPr>
          <p:spPr>
            <a:xfrm>
              <a:off x="3313372" y="1743944"/>
              <a:ext cx="1038716" cy="215444"/>
            </a:xfrm>
            <a:prstGeom prst="rect">
              <a:avLst/>
            </a:prstGeom>
            <a:noFill/>
          </p:spPr>
          <p:txBody>
            <a:bodyPr wrap="square" lIns="0" tIns="0" rIns="0" bIns="0" rtlCol="0">
              <a:spAutoFit/>
            </a:bodyPr>
            <a:lstStyle/>
            <a:p>
              <a:pPr algn="ctr"/>
              <a:r>
                <a:rPr lang="de-CH" sz="1050">
                  <a:ln w="6350">
                    <a:noFill/>
                  </a:ln>
                  <a:solidFill>
                    <a:srgbClr val="2181D7"/>
                  </a:solidFill>
                  <a:cs typeface="Segoe UI" panose="020B0502040204020203" pitchFamily="34" charset="0"/>
                </a:rPr>
                <a:t>A</a:t>
              </a:r>
              <a:r>
                <a:rPr lang="en-CH" sz="1050">
                  <a:ln w="6350">
                    <a:noFill/>
                  </a:ln>
                  <a:solidFill>
                    <a:srgbClr val="2181D7"/>
                  </a:solidFill>
                  <a:cs typeface="Segoe UI" panose="020B0502040204020203" pitchFamily="34" charset="0"/>
                </a:rPr>
                <a:t>p</a:t>
              </a:r>
              <a:r>
                <a:rPr lang="de-CH" sz="1050">
                  <a:ln w="6350">
                    <a:noFill/>
                  </a:ln>
                  <a:solidFill>
                    <a:srgbClr val="2181D7"/>
                  </a:solidFill>
                  <a:cs typeface="Segoe UI" panose="020B0502040204020203" pitchFamily="34" charset="0"/>
                </a:rPr>
                <a:t>e</a:t>
              </a:r>
              <a:r>
                <a:rPr lang="en-CH" sz="1050">
                  <a:ln w="6350">
                    <a:noFill/>
                  </a:ln>
                  <a:solidFill>
                    <a:srgbClr val="2181D7"/>
                  </a:solidFill>
                  <a:cs typeface="Segoe UI" panose="020B0502040204020203" pitchFamily="34" charset="0"/>
                </a:rPr>
                <a:t>x</a:t>
              </a:r>
            </a:p>
          </p:txBody>
        </p:sp>
      </p:grpSp>
      <p:sp>
        <p:nvSpPr>
          <p:cNvPr id="43" name="Arrow: Pentagon 42">
            <a:extLst>
              <a:ext uri="{FF2B5EF4-FFF2-40B4-BE49-F238E27FC236}">
                <a16:creationId xmlns:a16="http://schemas.microsoft.com/office/drawing/2014/main" id="{EF498757-430E-4844-B3E2-B418D1E8E948}"/>
              </a:ext>
            </a:extLst>
          </p:cNvPr>
          <p:cNvSpPr/>
          <p:nvPr/>
        </p:nvSpPr>
        <p:spPr>
          <a:xfrm flipH="1">
            <a:off x="7586605" y="3885922"/>
            <a:ext cx="1660977" cy="300082"/>
          </a:xfrm>
          <a:prstGeom prst="homePlate">
            <a:avLst/>
          </a:prstGeom>
          <a:solidFill>
            <a:schemeClr val="accent5"/>
          </a:solidFill>
        </p:spPr>
        <p:txBody>
          <a:bodyPr wrap="square" lIns="135000" rtlCol="0">
            <a:spAutoFit/>
          </a:bodyPr>
          <a:lstStyle/>
          <a:p>
            <a:r>
              <a:rPr lang="en-CH" sz="1350">
                <a:solidFill>
                  <a:schemeClr val="bg1"/>
                </a:solidFill>
              </a:rPr>
              <a:t>C</a:t>
            </a:r>
            <a:r>
              <a:rPr lang="de-CH" sz="1350">
                <a:solidFill>
                  <a:schemeClr val="bg1"/>
                </a:solidFill>
              </a:rPr>
              <a:t>o</a:t>
            </a:r>
            <a:r>
              <a:rPr lang="en-CH" sz="1350">
                <a:solidFill>
                  <a:schemeClr val="bg1"/>
                </a:solidFill>
              </a:rPr>
              <a:t>d</a:t>
            </a:r>
            <a:r>
              <a:rPr lang="de-CH" sz="1350">
                <a:solidFill>
                  <a:schemeClr val="bg1"/>
                </a:solidFill>
              </a:rPr>
              <a:t>e</a:t>
            </a:r>
            <a:r>
              <a:rPr lang="en-CH" sz="1350">
                <a:solidFill>
                  <a:schemeClr val="bg1"/>
                </a:solidFill>
              </a:rPr>
              <a:t> / </a:t>
            </a:r>
            <a:r>
              <a:rPr lang="de-CH" sz="1350">
                <a:solidFill>
                  <a:schemeClr val="bg1"/>
                </a:solidFill>
              </a:rPr>
              <a:t>C</a:t>
            </a:r>
            <a:r>
              <a:rPr lang="en-CH" sz="1350">
                <a:solidFill>
                  <a:schemeClr val="bg1"/>
                </a:solidFill>
              </a:rPr>
              <a:t>o</a:t>
            </a:r>
            <a:r>
              <a:rPr lang="de-CH" sz="1350">
                <a:solidFill>
                  <a:schemeClr val="bg1"/>
                </a:solidFill>
              </a:rPr>
              <a:t>m</a:t>
            </a:r>
            <a:r>
              <a:rPr lang="en-CH" sz="1350">
                <a:solidFill>
                  <a:schemeClr val="bg1"/>
                </a:solidFill>
              </a:rPr>
              <a:t>p</a:t>
            </a:r>
            <a:r>
              <a:rPr lang="de-CH" sz="1350">
                <a:solidFill>
                  <a:schemeClr val="bg1"/>
                </a:solidFill>
              </a:rPr>
              <a:t>u</a:t>
            </a:r>
            <a:r>
              <a:rPr lang="en-CH" sz="1350">
                <a:solidFill>
                  <a:schemeClr val="bg1"/>
                </a:solidFill>
              </a:rPr>
              <a:t>t</a:t>
            </a:r>
            <a:r>
              <a:rPr lang="de-CH" sz="1350">
                <a:solidFill>
                  <a:schemeClr val="bg1"/>
                </a:solidFill>
              </a:rPr>
              <a:t>e</a:t>
            </a:r>
          </a:p>
        </p:txBody>
      </p: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r</a:t>
            </a:r>
            <a:r>
              <a:rPr lang="de-CH" sz="1350">
                <a:solidFill>
                  <a:schemeClr val="bg1"/>
                </a:solidFill>
              </a:rPr>
              <a:t>o</a:t>
            </a:r>
            <a:r>
              <a:rPr lang="en-CH" sz="1350">
                <a:solidFill>
                  <a:schemeClr val="bg1"/>
                </a:solidFill>
              </a:rPr>
              <a:t>d</a:t>
            </a:r>
            <a:r>
              <a:rPr lang="de-CH" sz="1350">
                <a:solidFill>
                  <a:schemeClr val="bg1"/>
                </a:solidFill>
              </a:rPr>
              <a:t>u</a:t>
            </a:r>
            <a:r>
              <a:rPr lang="en-CH" sz="1350">
                <a:solidFill>
                  <a:schemeClr val="bg1"/>
                </a:solidFill>
              </a:rPr>
              <a:t>c</a:t>
            </a:r>
            <a:r>
              <a:rPr lang="de-CH" sz="1350">
                <a:solidFill>
                  <a:schemeClr val="bg1"/>
                </a:solidFill>
              </a:rPr>
              <a:t>t</a:t>
            </a:r>
            <a:r>
              <a:rPr lang="en-CH" sz="1350">
                <a:solidFill>
                  <a:schemeClr val="bg1"/>
                </a:solidFill>
              </a:rPr>
              <a:t> </a:t>
            </a:r>
            <a:r>
              <a:rPr lang="de-CH" sz="1350">
                <a:solidFill>
                  <a:schemeClr val="bg1"/>
                </a:solidFill>
              </a:rPr>
              <a:t>b</a:t>
            </a:r>
            <a:r>
              <a:rPr lang="en-CH" sz="1350">
                <a:solidFill>
                  <a:schemeClr val="bg1"/>
                </a:solidFill>
              </a:rPr>
              <a:t>a</a:t>
            </a:r>
            <a:r>
              <a:rPr lang="de-CH" sz="1350">
                <a:solidFill>
                  <a:schemeClr val="bg1"/>
                </a:solidFill>
              </a:rPr>
              <a:t>s</a:t>
            </a:r>
            <a:r>
              <a:rPr lang="en-CH" sz="1350">
                <a:solidFill>
                  <a:schemeClr val="bg1"/>
                </a:solidFill>
              </a:rPr>
              <a:t>e</a:t>
            </a:r>
            <a:r>
              <a:rPr lang="de-CH" sz="1350">
                <a:solidFill>
                  <a:schemeClr val="bg1"/>
                </a:solidFill>
              </a:rPr>
              <a:t>d</a:t>
            </a:r>
            <a:br>
              <a:rPr lang="en-CH" sz="1350">
                <a:solidFill>
                  <a:schemeClr val="bg1"/>
                </a:solidFill>
              </a:rPr>
            </a:br>
            <a:r>
              <a:rPr lang="en-CH" sz="1350">
                <a:solidFill>
                  <a:schemeClr val="bg1"/>
                </a:solidFill>
              </a:rPr>
              <a:t>(</a:t>
            </a:r>
            <a:r>
              <a:rPr lang="de-CH" sz="1350">
                <a:solidFill>
                  <a:schemeClr val="bg1"/>
                </a:solidFill>
              </a:rPr>
              <a:t>L</a:t>
            </a:r>
            <a:r>
              <a:rPr lang="en-CH" sz="1350">
                <a:solidFill>
                  <a:schemeClr val="bg1"/>
                </a:solidFill>
              </a:rPr>
              <a:t>o</a:t>
            </a:r>
            <a:r>
              <a:rPr lang="de-CH" sz="1350">
                <a:solidFill>
                  <a:schemeClr val="bg1"/>
                </a:solidFill>
              </a:rPr>
              <a:t>w</a:t>
            </a:r>
            <a:r>
              <a:rPr lang="en-CH" sz="1350">
                <a:solidFill>
                  <a:schemeClr val="bg1"/>
                </a:solidFill>
              </a:rPr>
              <a:t> </a:t>
            </a:r>
            <a:r>
              <a:rPr lang="de-CH" sz="1350">
                <a:solidFill>
                  <a:schemeClr val="bg1"/>
                </a:solidFill>
              </a:rPr>
              <a:t>C</a:t>
            </a:r>
            <a:r>
              <a:rPr lang="en-CH" sz="1350">
                <a:solidFill>
                  <a:schemeClr val="bg1"/>
                </a:solidFill>
              </a:rPr>
              <a:t>o</a:t>
            </a:r>
            <a:r>
              <a:rPr lang="de-CH" sz="1350">
                <a:solidFill>
                  <a:schemeClr val="bg1"/>
                </a:solidFill>
              </a:rPr>
              <a:t>d</a:t>
            </a:r>
            <a:r>
              <a:rPr lang="en-CH" sz="1350">
                <a:solidFill>
                  <a:schemeClr val="bg1"/>
                </a:solidFill>
              </a:rPr>
              <a:t>e)</a:t>
            </a:r>
            <a:endParaRPr lang="de-CH" sz="1350">
              <a:solidFill>
                <a:schemeClr val="bg1"/>
              </a:solidFill>
            </a:endParaRP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D</a:t>
            </a:r>
            <a:r>
              <a:rPr lang="en-CH" sz="1350">
                <a:solidFill>
                  <a:schemeClr val="bg1"/>
                </a:solidFill>
              </a:rPr>
              <a:t>e</a:t>
            </a:r>
            <a:r>
              <a:rPr lang="de-CH" sz="1350">
                <a:solidFill>
                  <a:schemeClr val="bg1"/>
                </a:solidFill>
              </a:rPr>
              <a:t>v</a:t>
            </a:r>
            <a:r>
              <a:rPr lang="en-CH" sz="1350">
                <a:solidFill>
                  <a:schemeClr val="bg1"/>
                </a:solidFill>
              </a:rPr>
              <a:t>O</a:t>
            </a:r>
            <a:r>
              <a:rPr lang="de-CH" sz="1350">
                <a:solidFill>
                  <a:schemeClr val="bg1"/>
                </a:solidFill>
              </a:rPr>
              <a:t>p</a:t>
            </a:r>
            <a:r>
              <a:rPr lang="en-CH" sz="1350">
                <a:solidFill>
                  <a:schemeClr val="bg1"/>
                </a:solidFill>
              </a:rPr>
              <a:t>s</a:t>
            </a:r>
            <a:endParaRPr lang="de-CH" sz="1350">
              <a:solidFill>
                <a:schemeClr val="bg1"/>
              </a:solidFill>
            </a:endParaRP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A</a:t>
            </a:r>
            <a:r>
              <a:rPr lang="en-CH" sz="1350">
                <a:solidFill>
                  <a:schemeClr val="bg1"/>
                </a:solidFill>
              </a:rPr>
              <a:t>n</a:t>
            </a:r>
            <a:r>
              <a:rPr lang="de-CH" sz="1350">
                <a:solidFill>
                  <a:schemeClr val="bg1"/>
                </a:solidFill>
              </a:rPr>
              <a:t>a</a:t>
            </a:r>
            <a:r>
              <a:rPr lang="en-CH" sz="1350">
                <a:solidFill>
                  <a:schemeClr val="bg1"/>
                </a:solidFill>
              </a:rPr>
              <a:t>l</a:t>
            </a:r>
            <a:r>
              <a:rPr lang="de-CH" sz="1350">
                <a:solidFill>
                  <a:schemeClr val="bg1"/>
                </a:solidFill>
              </a:rPr>
              <a:t>y</a:t>
            </a:r>
            <a:r>
              <a:rPr lang="en-CH" sz="1350">
                <a:solidFill>
                  <a:schemeClr val="bg1"/>
                </a:solidFill>
              </a:rPr>
              <a:t>s</a:t>
            </a:r>
            <a:r>
              <a:rPr lang="de-CH" sz="1350">
                <a:solidFill>
                  <a:schemeClr val="bg1"/>
                </a:solidFill>
              </a:rPr>
              <a:t>i</a:t>
            </a:r>
            <a:r>
              <a:rPr lang="en-CH" sz="1350">
                <a:solidFill>
                  <a:schemeClr val="bg1"/>
                </a:solidFill>
              </a:rPr>
              <a:t>s / </a:t>
            </a:r>
            <a:r>
              <a:rPr lang="de-CH" sz="1350">
                <a:solidFill>
                  <a:schemeClr val="bg1"/>
                </a:solidFill>
              </a:rPr>
              <a:t>A</a:t>
            </a:r>
            <a:r>
              <a:rPr lang="en-CH" sz="1350">
                <a:solidFill>
                  <a:schemeClr val="bg1"/>
                </a:solidFill>
              </a:rPr>
              <a:t>I</a:t>
            </a:r>
            <a:endParaRPr lang="de-CH" sz="1350">
              <a:solidFill>
                <a:schemeClr val="bg1"/>
              </a:solidFill>
            </a:endParaRP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6" y="151365"/>
            <a:ext cx="3694046" cy="729430"/>
          </a:xfrm>
        </p:spPr>
        <p:txBody>
          <a:bodyPr wrap="square" anchor="t">
            <a:spAutoFit/>
          </a:bodyPr>
          <a:lstStyle/>
          <a:p>
            <a:r>
              <a:rPr lang="de-CH"/>
              <a:t>S</a:t>
            </a:r>
            <a:r>
              <a:rPr lang="en-CH"/>
              <a:t>o</a:t>
            </a:r>
            <a:r>
              <a:rPr lang="de-CH"/>
              <a:t>l</a:t>
            </a:r>
            <a:r>
              <a:rPr lang="en-CH"/>
              <a:t>u</a:t>
            </a:r>
            <a:r>
              <a:rPr lang="de-CH"/>
              <a:t>t</a:t>
            </a:r>
            <a:r>
              <a:rPr lang="en-CH" err="1"/>
              <a:t>i</a:t>
            </a:r>
            <a:r>
              <a:rPr lang="de-CH"/>
              <a:t>o</a:t>
            </a:r>
            <a:r>
              <a:rPr lang="en-CH"/>
              <a:t>n </a:t>
            </a:r>
            <a:r>
              <a:rPr lang="de-CH"/>
              <a:t>F</a:t>
            </a:r>
            <a:r>
              <a:rPr lang="en-CH"/>
              <a:t>r</a:t>
            </a:r>
            <a:r>
              <a:rPr lang="de-CH"/>
              <a:t>a</a:t>
            </a:r>
            <a:r>
              <a:rPr lang="en-CH"/>
              <a:t>m</a:t>
            </a:r>
            <a:r>
              <a:rPr lang="de-CH"/>
              <a:t>e</a:t>
            </a:r>
            <a:r>
              <a:rPr lang="en-CH"/>
              <a:t>w</a:t>
            </a:r>
            <a:r>
              <a:rPr lang="de-CH"/>
              <a:t>o</a:t>
            </a:r>
            <a:r>
              <a:rPr lang="en-CH" err="1"/>
              <a:t>rk</a:t>
            </a:r>
            <a:br>
              <a:rPr lang="en-CH"/>
            </a:br>
            <a:r>
              <a:rPr lang="en-CH" sz="1800"/>
              <a:t>v4-2020-03-17</a:t>
            </a:r>
            <a:endParaRPr lang="en-CH" sz="2100"/>
          </a:p>
        </p:txBody>
      </p:sp>
      <p:pic>
        <p:nvPicPr>
          <p:cNvPr id="39" name="Picture 38">
            <a:extLst>
              <a:ext uri="{FF2B5EF4-FFF2-40B4-BE49-F238E27FC236}">
                <a16:creationId xmlns:a16="http://schemas.microsoft.com/office/drawing/2014/main" id="{E552F3AF-BE91-47A7-B3D6-302343F95C38}"/>
              </a:ext>
            </a:extLst>
          </p:cNvPr>
          <p:cNvPicPr>
            <a:picLocks noChangeAspect="1"/>
          </p:cNvPicPr>
          <p:nvPr/>
        </p:nvPicPr>
        <p:blipFill>
          <a:blip r:embed="rId26"/>
          <a:stretch>
            <a:fillRect/>
          </a:stretch>
        </p:blipFill>
        <p:spPr>
          <a:xfrm>
            <a:off x="3216320" y="1745400"/>
            <a:ext cx="680126" cy="540000"/>
          </a:xfrm>
          <a:prstGeom prst="rect">
            <a:avLst/>
          </a:prstGeom>
        </p:spPr>
      </p:pic>
      <p:pic>
        <p:nvPicPr>
          <p:cNvPr id="3" name="Picture 2">
            <a:extLst>
              <a:ext uri="{FF2B5EF4-FFF2-40B4-BE49-F238E27FC236}">
                <a16:creationId xmlns:a16="http://schemas.microsoft.com/office/drawing/2014/main" id="{2F16EA43-ABD3-4201-B36D-0B2995DBC35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99518" y="1625193"/>
            <a:ext cx="1110314" cy="765263"/>
          </a:xfrm>
          <a:prstGeom prst="rect">
            <a:avLst/>
          </a:prstGeom>
        </p:spPr>
      </p:pic>
      <p:pic>
        <p:nvPicPr>
          <p:cNvPr id="9" name="Picture 8">
            <a:extLst>
              <a:ext uri="{FF2B5EF4-FFF2-40B4-BE49-F238E27FC236}">
                <a16:creationId xmlns:a16="http://schemas.microsoft.com/office/drawing/2014/main" id="{7D5E844F-E990-4E82-9538-0D3162A7DD3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118917" y="2912086"/>
            <a:ext cx="486000" cy="550988"/>
          </a:xfrm>
          <a:prstGeom prst="rect">
            <a:avLst/>
          </a:prstGeom>
        </p:spPr>
      </p:pic>
      <p:pic>
        <p:nvPicPr>
          <p:cNvPr id="14" name="Picture 13">
            <a:extLst>
              <a:ext uri="{FF2B5EF4-FFF2-40B4-BE49-F238E27FC236}">
                <a16:creationId xmlns:a16="http://schemas.microsoft.com/office/drawing/2014/main" id="{EA37B8DE-9E4D-49D1-8C4A-8F29DD82EC4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888240" y="286110"/>
            <a:ext cx="840941" cy="840941"/>
          </a:xfrm>
          <a:prstGeom prst="rect">
            <a:avLst/>
          </a:prstGeom>
        </p:spPr>
      </p:pic>
      <p:grpSp>
        <p:nvGrpSpPr>
          <p:cNvPr id="84" name="Group 83">
            <a:extLst>
              <a:ext uri="{FF2B5EF4-FFF2-40B4-BE49-F238E27FC236}">
                <a16:creationId xmlns:a16="http://schemas.microsoft.com/office/drawing/2014/main" id="{7A8D8500-C691-4700-B377-3AE2DC88CC1A}"/>
              </a:ext>
            </a:extLst>
          </p:cNvPr>
          <p:cNvGrpSpPr/>
          <p:nvPr/>
        </p:nvGrpSpPr>
        <p:grpSpPr>
          <a:xfrm>
            <a:off x="4954398" y="246829"/>
            <a:ext cx="692181" cy="748069"/>
            <a:chOff x="-5741853" y="2247834"/>
            <a:chExt cx="922908" cy="997425"/>
          </a:xfrm>
        </p:grpSpPr>
        <p:pic>
          <p:nvPicPr>
            <p:cNvPr id="85" name="Picture 84">
              <a:extLst>
                <a:ext uri="{FF2B5EF4-FFF2-40B4-BE49-F238E27FC236}">
                  <a16:creationId xmlns:a16="http://schemas.microsoft.com/office/drawing/2014/main" id="{DD138237-0B98-4916-B282-057EA0118554}"/>
                </a:ext>
              </a:extLst>
            </p:cNvPr>
            <p:cNvPicPr>
              <a:picLocks noChangeAspect="1"/>
            </p:cNvPicPr>
            <p:nvPr/>
          </p:nvPicPr>
          <p:blipFill rotWithShape="1">
            <a:blip r:embed="rId30">
              <a:extLst>
                <a:ext uri="{28A0092B-C50C-407E-A947-70E740481C1C}">
                  <a14:useLocalDpi xmlns:a14="http://schemas.microsoft.com/office/drawing/2010/main" val="0"/>
                </a:ext>
              </a:extLst>
            </a:blip>
            <a:srcRect t="1" r="80330" b="-14681"/>
            <a:stretch/>
          </p:blipFill>
          <p:spPr>
            <a:xfrm>
              <a:off x="-5657153" y="2247834"/>
              <a:ext cx="838208" cy="878732"/>
            </a:xfrm>
            <a:prstGeom prst="rect">
              <a:avLst/>
            </a:prstGeom>
          </p:spPr>
        </p:pic>
        <p:pic>
          <p:nvPicPr>
            <p:cNvPr id="86" name="Picture 85">
              <a:extLst>
                <a:ext uri="{FF2B5EF4-FFF2-40B4-BE49-F238E27FC236}">
                  <a16:creationId xmlns:a16="http://schemas.microsoft.com/office/drawing/2014/main" id="{0821C946-F45D-4F17-B5C9-19A3B133994D}"/>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21373"/>
            <a:stretch/>
          </p:blipFill>
          <p:spPr>
            <a:xfrm>
              <a:off x="-5741853" y="3039180"/>
              <a:ext cx="901136" cy="206079"/>
            </a:xfrm>
            <a:prstGeom prst="rect">
              <a:avLst/>
            </a:prstGeom>
          </p:spPr>
        </p:pic>
      </p:grpSp>
      <p:pic>
        <p:nvPicPr>
          <p:cNvPr id="33" name="Picture 32">
            <a:extLst>
              <a:ext uri="{FF2B5EF4-FFF2-40B4-BE49-F238E27FC236}">
                <a16:creationId xmlns:a16="http://schemas.microsoft.com/office/drawing/2014/main" id="{8A056F0E-4B31-416C-9FEE-9EED77A6293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086928" y="4428792"/>
            <a:ext cx="798552" cy="426411"/>
          </a:xfrm>
          <a:prstGeom prst="rect">
            <a:avLst/>
          </a:prstGeom>
        </p:spPr>
      </p:pic>
      <p:sp>
        <p:nvSpPr>
          <p:cNvPr id="70" name="Block Arc 69">
            <a:extLst>
              <a:ext uri="{FF2B5EF4-FFF2-40B4-BE49-F238E27FC236}">
                <a16:creationId xmlns:a16="http://schemas.microsoft.com/office/drawing/2014/main" id="{0FA8D6D9-98D7-40DF-8404-B1ACDC0643DB}"/>
              </a:ext>
            </a:extLst>
          </p:cNvPr>
          <p:cNvSpPr/>
          <p:nvPr/>
        </p:nvSpPr>
        <p:spPr>
          <a:xfrm rot="10800000">
            <a:off x="1424811" y="-1010795"/>
            <a:ext cx="6803302" cy="6803998"/>
          </a:xfrm>
          <a:prstGeom prst="blockArc">
            <a:avLst>
              <a:gd name="adj1" fmla="val 9962446"/>
              <a:gd name="adj2" fmla="val 11229075"/>
              <a:gd name="adj3" fmla="val 47908"/>
            </a:avLst>
          </a:prstGeom>
          <a:solidFill>
            <a:srgbClr val="D4594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solidFill>
                <a:schemeClr val="tx1"/>
              </a:solidFill>
            </a:endParaRPr>
          </a:p>
        </p:txBody>
      </p:sp>
      <p:sp>
        <p:nvSpPr>
          <p:cNvPr id="74" name="Block Arc 73">
            <a:extLst>
              <a:ext uri="{FF2B5EF4-FFF2-40B4-BE49-F238E27FC236}">
                <a16:creationId xmlns:a16="http://schemas.microsoft.com/office/drawing/2014/main" id="{C25AE6EE-EC9B-4697-A4B3-947E1E680F05}"/>
              </a:ext>
            </a:extLst>
          </p:cNvPr>
          <p:cNvSpPr/>
          <p:nvPr/>
        </p:nvSpPr>
        <p:spPr>
          <a:xfrm rot="18900000">
            <a:off x="1425600" y="-1004400"/>
            <a:ext cx="6803302" cy="6803998"/>
          </a:xfrm>
          <a:prstGeom prst="blockArc">
            <a:avLst>
              <a:gd name="adj1" fmla="val 9962446"/>
              <a:gd name="adj2" fmla="val 11229075"/>
              <a:gd name="adj3" fmla="val 47908"/>
            </a:avLst>
          </a:prstGeom>
          <a:solidFill>
            <a:srgbClr val="D4594A"/>
          </a:solidFill>
          <a:ln w="38100">
            <a:noFill/>
          </a:ln>
        </p:spPr>
        <p:txBody>
          <a:bodyPr wrap="square" rtlCol="0" anchor="ctr" anchorCtr="0">
            <a:noAutofit/>
          </a:bodyPr>
          <a:lstStyle/>
          <a:p>
            <a:endParaRPr lang="de-CH" sz="1350">
              <a:solidFill>
                <a:schemeClr val="bg1"/>
              </a:solidFill>
            </a:endParaRPr>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152343" y="2397568"/>
            <a:ext cx="2672871" cy="208249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E94B35-4070-461C-82DE-ADEE09E43A43}"/>
              </a:ext>
            </a:extLst>
          </p:cNvPr>
          <p:cNvCxnSpPr>
            <a:cxnSpLocks/>
          </p:cNvCxnSpPr>
          <p:nvPr/>
        </p:nvCxnSpPr>
        <p:spPr>
          <a:xfrm flipV="1">
            <a:off x="3059129" y="2397569"/>
            <a:ext cx="1766084" cy="295488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0" y="1572378"/>
            <a:ext cx="3277955" cy="81882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14E5F3-24DC-4EF6-A0C2-74808E0A5463}"/>
              </a:ext>
            </a:extLst>
          </p:cNvPr>
          <p:cNvCxnSpPr>
            <a:cxnSpLocks/>
          </p:cNvCxnSpPr>
          <p:nvPr/>
        </p:nvCxnSpPr>
        <p:spPr>
          <a:xfrm flipH="1" flipV="1">
            <a:off x="4864350" y="2406593"/>
            <a:ext cx="3428647" cy="40577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65C9F12-2064-4382-9494-5D5D6D05A0C6}"/>
              </a:ext>
            </a:extLst>
          </p:cNvPr>
          <p:cNvGrpSpPr/>
          <p:nvPr/>
        </p:nvGrpSpPr>
        <p:grpSpPr>
          <a:xfrm>
            <a:off x="2772052" y="3010989"/>
            <a:ext cx="958615" cy="1626663"/>
            <a:chOff x="3766266" y="4010536"/>
            <a:chExt cx="1278159" cy="2168884"/>
          </a:xfrm>
        </p:grpSpPr>
        <p:sp>
          <p:nvSpPr>
            <p:cNvPr id="32" name="TextBox 31">
              <a:extLst>
                <a:ext uri="{FF2B5EF4-FFF2-40B4-BE49-F238E27FC236}">
                  <a16:creationId xmlns:a16="http://schemas.microsoft.com/office/drawing/2014/main" id="{BB75A1BA-00B3-4BD6-9CBE-B6AC7F55DCD6}"/>
                </a:ext>
              </a:extLst>
            </p:cNvPr>
            <p:cNvSpPr txBox="1"/>
            <p:nvPr/>
          </p:nvSpPr>
          <p:spPr>
            <a:xfrm rot="18600000">
              <a:off x="3824043" y="4830807"/>
              <a:ext cx="2040654" cy="400111"/>
            </a:xfrm>
            <a:prstGeom prst="rect">
              <a:avLst/>
            </a:prstGeom>
            <a:noFill/>
          </p:spPr>
          <p:txBody>
            <a:bodyPr wrap="square" rtlCol="0">
              <a:spAutoFit/>
            </a:bodyPr>
            <a:lstStyle/>
            <a:p>
              <a:pPr>
                <a:tabLst>
                  <a:tab pos="134541" algn="l"/>
                </a:tabLst>
              </a:pPr>
              <a:r>
                <a:rPr lang="en-CH" sz="1350">
                  <a:solidFill>
                    <a:schemeClr val="bg1"/>
                  </a:solidFill>
                </a:rPr>
                <a:t> -	</a:t>
              </a:r>
              <a:r>
                <a:rPr lang="de-CH" sz="1350">
                  <a:solidFill>
                    <a:schemeClr val="bg1"/>
                  </a:solidFill>
                </a:rPr>
                <a:t>Cloud </a:t>
              </a:r>
              <a:r>
                <a:rPr lang="de-CH" sz="1350" err="1">
                  <a:solidFill>
                    <a:schemeClr val="bg1"/>
                  </a:solidFill>
                </a:rPr>
                <a:t>Platforms</a:t>
              </a:r>
              <a:endParaRPr lang="de-CH" sz="1350"/>
            </a:p>
          </p:txBody>
        </p:sp>
        <p:pic>
          <p:nvPicPr>
            <p:cNvPr id="31" name="Picture 30">
              <a:extLst>
                <a:ext uri="{FF2B5EF4-FFF2-40B4-BE49-F238E27FC236}">
                  <a16:creationId xmlns:a16="http://schemas.microsoft.com/office/drawing/2014/main" id="{CAE78D5A-4435-439F-AB65-2619913E2019}"/>
                </a:ext>
              </a:extLst>
            </p:cNvPr>
            <p:cNvPicPr>
              <a:picLocks noChangeAspect="1"/>
            </p:cNvPicPr>
            <p:nvPr/>
          </p:nvPicPr>
          <p:blipFill>
            <a:blip r:embed="rId33">
              <a:clrChange>
                <a:clrFrom>
                  <a:srgbClr val="000000"/>
                </a:clrFrom>
                <a:clrTo>
                  <a:srgbClr val="000000">
                    <a:alpha val="0"/>
                  </a:srgbClr>
                </a:clrTo>
              </a:clrChange>
            </a:blip>
            <a:stretch>
              <a:fillRect/>
            </a:stretch>
          </p:blipFill>
          <p:spPr>
            <a:xfrm rot="18578241">
              <a:off x="3766266" y="5778006"/>
              <a:ext cx="401414" cy="401414"/>
            </a:xfrm>
            <a:prstGeom prst="rect">
              <a:avLst/>
            </a:prstGeom>
          </p:spPr>
        </p:pic>
      </p:grpSp>
      <p:sp>
        <p:nvSpPr>
          <p:cNvPr id="106" name="Arrow: Pentagon 105">
            <a:extLst>
              <a:ext uri="{FF2B5EF4-FFF2-40B4-BE49-F238E27FC236}">
                <a16:creationId xmlns:a16="http://schemas.microsoft.com/office/drawing/2014/main" id="{023540DE-A45B-45C8-8C4C-E20BC6D05385}"/>
              </a:ext>
            </a:extLst>
          </p:cNvPr>
          <p:cNvSpPr/>
          <p:nvPr/>
        </p:nvSpPr>
        <p:spPr>
          <a:xfrm>
            <a:off x="-88851" y="4431968"/>
            <a:ext cx="2414138" cy="507831"/>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Processing / </a:t>
            </a:r>
            <a:r>
              <a:rPr lang="en-CH" sz="1350">
                <a:solidFill>
                  <a:schemeClr val="bg1"/>
                </a:solidFill>
              </a:rPr>
              <a:t>S</a:t>
            </a:r>
            <a:r>
              <a:rPr lang="de-CH" sz="1350">
                <a:solidFill>
                  <a:schemeClr val="bg1"/>
                </a:solidFill>
              </a:rPr>
              <a:t>t</a:t>
            </a:r>
            <a:r>
              <a:rPr lang="en-CH" sz="1350">
                <a:solidFill>
                  <a:schemeClr val="bg1"/>
                </a:solidFill>
              </a:rPr>
              <a:t>o</a:t>
            </a:r>
            <a:r>
              <a:rPr lang="de-CH" sz="1350">
                <a:solidFill>
                  <a:schemeClr val="bg1"/>
                </a:solidFill>
              </a:rPr>
              <a:t>r</a:t>
            </a:r>
            <a:r>
              <a:rPr lang="en-CH" sz="1350">
                <a:solidFill>
                  <a:schemeClr val="bg1"/>
                </a:solidFill>
              </a:rPr>
              <a:t>a</a:t>
            </a:r>
            <a:r>
              <a:rPr lang="de-CH" sz="1350">
                <a:solidFill>
                  <a:schemeClr val="bg1"/>
                </a:solidFill>
              </a:rPr>
              <a:t>g</a:t>
            </a:r>
            <a:r>
              <a:rPr lang="en-CH" sz="1350">
                <a:solidFill>
                  <a:schemeClr val="bg1"/>
                </a:solidFill>
              </a:rPr>
              <a:t>e	</a:t>
            </a:r>
            <a:endParaRPr lang="de-CH" sz="1350">
              <a:solidFill>
                <a:schemeClr val="bg1"/>
              </a:solidFill>
            </a:endParaRPr>
          </a:p>
        </p:txBody>
      </p:sp>
      <p:sp>
        <p:nvSpPr>
          <p:cNvPr id="100" name="Arrow: Pentagon 99">
            <a:extLst>
              <a:ext uri="{FF2B5EF4-FFF2-40B4-BE49-F238E27FC236}">
                <a16:creationId xmlns:a16="http://schemas.microsoft.com/office/drawing/2014/main" id="{DA9FE106-01DD-41C4-A7B4-6269ED4E28A0}"/>
              </a:ext>
            </a:extLst>
          </p:cNvPr>
          <p:cNvSpPr/>
          <p:nvPr/>
        </p:nvSpPr>
        <p:spPr>
          <a:xfrm flipH="1">
            <a:off x="7896852" y="1604625"/>
            <a:ext cx="1389132"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l</a:t>
            </a:r>
            <a:r>
              <a:rPr lang="de-CH" sz="1350">
                <a:solidFill>
                  <a:schemeClr val="bg1"/>
                </a:solidFill>
              </a:rPr>
              <a:t>a</a:t>
            </a:r>
            <a:r>
              <a:rPr lang="en-CH" sz="1350">
                <a:solidFill>
                  <a:schemeClr val="bg1"/>
                </a:solidFill>
              </a:rPr>
              <a:t>t</a:t>
            </a:r>
            <a:r>
              <a:rPr lang="de-CH" sz="1350">
                <a:solidFill>
                  <a:schemeClr val="bg1"/>
                </a:solidFill>
              </a:rPr>
              <a:t>f</a:t>
            </a:r>
            <a:r>
              <a:rPr lang="en-CH" sz="1350">
                <a:solidFill>
                  <a:schemeClr val="bg1"/>
                </a:solidFill>
              </a:rPr>
              <a:t>o</a:t>
            </a:r>
            <a:r>
              <a:rPr lang="de-CH" sz="1350">
                <a:solidFill>
                  <a:schemeClr val="bg1"/>
                </a:solidFill>
              </a:rPr>
              <a:t>r</a:t>
            </a:r>
            <a:r>
              <a:rPr lang="en-CH" sz="1350">
                <a:solidFill>
                  <a:schemeClr val="bg1"/>
                </a:solidFill>
              </a:rPr>
              <a:t>m</a:t>
            </a:r>
            <a:r>
              <a:rPr lang="de-CH" sz="1350">
                <a:solidFill>
                  <a:schemeClr val="bg1"/>
                </a:solidFill>
              </a:rPr>
              <a:t>s</a:t>
            </a:r>
            <a:r>
              <a:rPr lang="en-CH" sz="1350">
                <a:solidFill>
                  <a:schemeClr val="bg1"/>
                </a:solidFill>
              </a:rPr>
              <a:t> / </a:t>
            </a:r>
            <a:r>
              <a:rPr lang="de-CH" sz="1350">
                <a:solidFill>
                  <a:schemeClr val="bg1"/>
                </a:solidFill>
              </a:rPr>
              <a:t>O</a:t>
            </a:r>
            <a:r>
              <a:rPr lang="en-CH" sz="1350">
                <a:solidFill>
                  <a:schemeClr val="bg1"/>
                </a:solidFill>
              </a:rPr>
              <a:t>p</a:t>
            </a:r>
            <a:r>
              <a:rPr lang="de-CH" sz="1350">
                <a:solidFill>
                  <a:schemeClr val="bg1"/>
                </a:solidFill>
              </a:rPr>
              <a:t>e</a:t>
            </a:r>
            <a:r>
              <a:rPr lang="en-CH" sz="1350">
                <a:solidFill>
                  <a:schemeClr val="bg1"/>
                </a:solidFill>
              </a:rPr>
              <a:t>r</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92" name="TextBox 91">
            <a:extLst>
              <a:ext uri="{FF2B5EF4-FFF2-40B4-BE49-F238E27FC236}">
                <a16:creationId xmlns:a16="http://schemas.microsoft.com/office/drawing/2014/main" id="{E11BC64F-F6CB-4ADF-A127-6AB2C8AD3246}"/>
              </a:ext>
            </a:extLst>
          </p:cNvPr>
          <p:cNvSpPr txBox="1"/>
          <p:nvPr/>
        </p:nvSpPr>
        <p:spPr>
          <a:xfrm rot="21600000">
            <a:off x="6232984" y="1944797"/>
            <a:ext cx="2303844" cy="507831"/>
          </a:xfrm>
          <a:prstGeom prst="rect">
            <a:avLst/>
          </a:prstGeom>
          <a:noFill/>
        </p:spPr>
        <p:txBody>
          <a:bodyPr wrap="square" rtlCol="0">
            <a:spAutoFit/>
          </a:bodyPr>
          <a:lstStyle/>
          <a:p>
            <a:pPr>
              <a:tabLst>
                <a:tab pos="604838" algn="l"/>
              </a:tabLst>
            </a:pPr>
            <a:r>
              <a:rPr lang="de-CH" sz="1350">
                <a:solidFill>
                  <a:schemeClr val="bg1"/>
                </a:solidFill>
              </a:rPr>
              <a:t> </a:t>
            </a:r>
            <a:r>
              <a:rPr lang="de-CH" sz="4050" baseline="-24000">
                <a:solidFill>
                  <a:schemeClr val="bg1"/>
                </a:solidFill>
              </a:rPr>
              <a:t>☁</a:t>
            </a:r>
            <a:r>
              <a:rPr lang="de-CH" sz="1350">
                <a:solidFill>
                  <a:schemeClr val="bg1"/>
                </a:solidFill>
              </a:rPr>
              <a:t> -</a:t>
            </a:r>
            <a:r>
              <a:rPr lang="en-CH" sz="1350">
                <a:solidFill>
                  <a:schemeClr val="bg1"/>
                </a:solidFill>
              </a:rPr>
              <a:t>	</a:t>
            </a:r>
            <a:r>
              <a:rPr lang="de-CH" sz="1350">
                <a:solidFill>
                  <a:schemeClr val="bg1"/>
                </a:solidFill>
              </a:rPr>
              <a:t>Cloud </a:t>
            </a:r>
            <a:r>
              <a:rPr lang="de-CH" sz="1350" err="1">
                <a:solidFill>
                  <a:schemeClr val="bg1"/>
                </a:solidFill>
              </a:rPr>
              <a:t>Platforms</a:t>
            </a:r>
            <a:endParaRPr lang="de-CH" sz="1350"/>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6" y="2399266"/>
            <a:ext cx="2379207" cy="235719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7" y="4673329"/>
            <a:ext cx="2318824" cy="300082"/>
          </a:xfrm>
          <a:prstGeom prst="homePlate">
            <a:avLst/>
          </a:prstGeom>
          <a:solidFill>
            <a:schemeClr val="accent5"/>
          </a:solidFill>
        </p:spPr>
        <p:txBody>
          <a:bodyPr wrap="square" lIns="135000" rtlCol="0">
            <a:spAutoFit/>
          </a:bodyPr>
          <a:lstStyle/>
          <a:p>
            <a:r>
              <a:rPr lang="de-CH" sz="1350">
                <a:solidFill>
                  <a:schemeClr val="bg1"/>
                </a:solidFill>
              </a:rPr>
              <a:t>V</a:t>
            </a:r>
            <a:r>
              <a:rPr lang="en-CH" sz="1350" err="1">
                <a:solidFill>
                  <a:schemeClr val="bg1"/>
                </a:solidFill>
              </a:rPr>
              <a:t>i</a:t>
            </a:r>
            <a:r>
              <a:rPr lang="de-CH" sz="1350">
                <a:solidFill>
                  <a:schemeClr val="bg1"/>
                </a:solidFill>
              </a:rPr>
              <a:t>s</a:t>
            </a:r>
            <a:r>
              <a:rPr lang="en-CH" sz="1350">
                <a:solidFill>
                  <a:schemeClr val="bg1"/>
                </a:solidFill>
              </a:rPr>
              <a:t>u</a:t>
            </a:r>
            <a:r>
              <a:rPr lang="de-CH" sz="1350">
                <a:solidFill>
                  <a:schemeClr val="bg1"/>
                </a:solidFill>
              </a:rPr>
              <a:t>a</a:t>
            </a:r>
            <a:r>
              <a:rPr lang="en-CH" sz="1350">
                <a:solidFill>
                  <a:schemeClr val="bg1"/>
                </a:solidFill>
              </a:rPr>
              <a:t>l</a:t>
            </a:r>
            <a:r>
              <a:rPr lang="de-CH" sz="1350">
                <a:solidFill>
                  <a:schemeClr val="bg1"/>
                </a:solidFill>
              </a:rPr>
              <a:t>i</a:t>
            </a:r>
            <a:r>
              <a:rPr lang="en-CH" sz="1350">
                <a:solidFill>
                  <a:schemeClr val="bg1"/>
                </a:solidFill>
              </a:rPr>
              <a:t>z</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r>
              <a:rPr lang="en-CH" sz="1350">
                <a:solidFill>
                  <a:schemeClr val="bg1"/>
                </a:solidFill>
              </a:rPr>
              <a:t> / </a:t>
            </a:r>
            <a:r>
              <a:rPr lang="de-CH" sz="1350">
                <a:solidFill>
                  <a:schemeClr val="bg1"/>
                </a:solidFill>
              </a:rPr>
              <a:t>I</a:t>
            </a:r>
            <a:r>
              <a:rPr lang="en-CH" sz="1350">
                <a:solidFill>
                  <a:schemeClr val="bg1"/>
                </a:solidFill>
              </a:rPr>
              <a:t>n</a:t>
            </a:r>
            <a:r>
              <a:rPr lang="de-CH" sz="1350">
                <a:solidFill>
                  <a:schemeClr val="bg1"/>
                </a:solidFill>
              </a:rPr>
              <a:t>t</a:t>
            </a:r>
            <a:r>
              <a:rPr lang="en-CH" sz="1350">
                <a:solidFill>
                  <a:schemeClr val="bg1"/>
                </a:solidFill>
              </a:rPr>
              <a:t>e</a:t>
            </a:r>
            <a:r>
              <a:rPr lang="de-CH" sz="1350">
                <a:solidFill>
                  <a:schemeClr val="bg1"/>
                </a:solidFill>
              </a:rPr>
              <a:t>r</a:t>
            </a:r>
            <a:r>
              <a:rPr lang="en-CH" sz="1350">
                <a:solidFill>
                  <a:schemeClr val="bg1"/>
                </a:solidFill>
              </a:rPr>
              <a:t>a</a:t>
            </a:r>
            <a:r>
              <a:rPr lang="de-CH" sz="1350">
                <a:solidFill>
                  <a:schemeClr val="bg1"/>
                </a:solidFill>
              </a:rPr>
              <a:t>c</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 name="TextBox 1">
            <a:extLst>
              <a:ext uri="{FF2B5EF4-FFF2-40B4-BE49-F238E27FC236}">
                <a16:creationId xmlns:a16="http://schemas.microsoft.com/office/drawing/2014/main" id="{4EDE0178-B769-4082-A937-AA10916A8D6D}"/>
              </a:ext>
            </a:extLst>
          </p:cNvPr>
          <p:cNvSpPr txBox="1"/>
          <p:nvPr/>
        </p:nvSpPr>
        <p:spPr>
          <a:xfrm>
            <a:off x="4454527" y="3112394"/>
            <a:ext cx="894206" cy="253916"/>
          </a:xfrm>
          <a:prstGeom prst="rect">
            <a:avLst/>
          </a:prstGeom>
          <a:noFill/>
        </p:spPr>
        <p:txBody>
          <a:bodyPr wrap="square" rtlCol="0">
            <a:spAutoFit/>
          </a:bodyPr>
          <a:lstStyle/>
          <a:p>
            <a:pPr algn="ctr"/>
            <a:r>
              <a:rPr lang="en-CH" sz="1050">
                <a:solidFill>
                  <a:srgbClr val="C30E2E"/>
                </a:solidFill>
              </a:rPr>
              <a:t>A</a:t>
            </a:r>
            <a:r>
              <a:rPr lang="de-CH" sz="1050" err="1">
                <a:solidFill>
                  <a:srgbClr val="C30E2E"/>
                </a:solidFill>
              </a:rPr>
              <a:t>ngu</a:t>
            </a:r>
            <a:r>
              <a:rPr lang="en-CH" sz="1050">
                <a:solidFill>
                  <a:srgbClr val="C30E2E"/>
                </a:solidFill>
              </a:rPr>
              <a:t>l</a:t>
            </a:r>
            <a:r>
              <a:rPr lang="de-CH" sz="1050">
                <a:solidFill>
                  <a:srgbClr val="C30E2E"/>
                </a:solidFill>
              </a:rPr>
              <a:t>a</a:t>
            </a:r>
            <a:r>
              <a:rPr lang="en-CH" sz="1050">
                <a:solidFill>
                  <a:srgbClr val="C30E2E"/>
                </a:solidFill>
              </a:rPr>
              <a:t>r</a:t>
            </a:r>
            <a:endParaRPr lang="de-CH" sz="1050">
              <a:solidFill>
                <a:srgbClr val="C30E2E"/>
              </a:solidFill>
            </a:endParaRPr>
          </a:p>
        </p:txBody>
      </p:sp>
      <p:sp>
        <p:nvSpPr>
          <p:cNvPr id="64" name="TextBox 63">
            <a:extLst>
              <a:ext uri="{FF2B5EF4-FFF2-40B4-BE49-F238E27FC236}">
                <a16:creationId xmlns:a16="http://schemas.microsoft.com/office/drawing/2014/main" id="{E450B3DB-990B-4669-81F2-0B8684B63394}"/>
              </a:ext>
            </a:extLst>
          </p:cNvPr>
          <p:cNvSpPr txBox="1"/>
          <p:nvPr/>
        </p:nvSpPr>
        <p:spPr>
          <a:xfrm>
            <a:off x="5272130" y="4004702"/>
            <a:ext cx="894206" cy="253916"/>
          </a:xfrm>
          <a:prstGeom prst="rect">
            <a:avLst/>
          </a:prstGeom>
          <a:solidFill>
            <a:srgbClr val="BED9E6"/>
          </a:solidFill>
        </p:spPr>
        <p:txBody>
          <a:bodyPr wrap="square" rtlCol="0">
            <a:spAutoFit/>
          </a:bodyPr>
          <a:lstStyle/>
          <a:p>
            <a:pPr algn="ctr"/>
            <a:r>
              <a:rPr lang="de-CH" sz="1050">
                <a:solidFill>
                  <a:srgbClr val="E80090"/>
                </a:solidFill>
              </a:rPr>
              <a:t>N</a:t>
            </a:r>
            <a:r>
              <a:rPr lang="en-CH" sz="1050">
                <a:solidFill>
                  <a:srgbClr val="E80090"/>
                </a:solidFill>
              </a:rPr>
              <a:t>G</a:t>
            </a:r>
            <a:r>
              <a:rPr lang="de-CH" sz="1050">
                <a:solidFill>
                  <a:srgbClr val="E80090"/>
                </a:solidFill>
              </a:rPr>
              <a:t>R</a:t>
            </a:r>
            <a:r>
              <a:rPr lang="en-CH" sz="1050">
                <a:solidFill>
                  <a:srgbClr val="E80090"/>
                </a:solidFill>
              </a:rPr>
              <a:t>X</a:t>
            </a:r>
            <a:endParaRPr lang="de-CH" sz="1050">
              <a:solidFill>
                <a:srgbClr val="E80090"/>
              </a:solidFill>
            </a:endParaRPr>
          </a:p>
        </p:txBody>
      </p:sp>
      <p:pic>
        <p:nvPicPr>
          <p:cNvPr id="65" name="Picture 64">
            <a:extLst>
              <a:ext uri="{FF2B5EF4-FFF2-40B4-BE49-F238E27FC236}">
                <a16:creationId xmlns:a16="http://schemas.microsoft.com/office/drawing/2014/main" id="{500A8A62-E22F-4CC8-805E-7B5520954489}"/>
              </a:ext>
            </a:extLst>
          </p:cNvPr>
          <p:cNvPicPr>
            <a:picLocks noChangeAspect="1"/>
          </p:cNvPicPr>
          <p:nvPr/>
        </p:nvPicPr>
        <p:blipFill rotWithShape="1">
          <a:blip r:embed="rId34">
            <a:clrChange>
              <a:clrFrom>
                <a:srgbClr val="FFFFFF"/>
              </a:clrFrom>
              <a:clrTo>
                <a:srgbClr val="FFFFFF">
                  <a:alpha val="0"/>
                </a:srgbClr>
              </a:clrTo>
            </a:clrChange>
          </a:blip>
          <a:srcRect t="1658" r="4010" b="15519"/>
          <a:stretch/>
        </p:blipFill>
        <p:spPr>
          <a:xfrm>
            <a:off x="5486205" y="3614726"/>
            <a:ext cx="458389" cy="447244"/>
          </a:xfrm>
          <a:prstGeom prst="rect">
            <a:avLst/>
          </a:prstGeom>
        </p:spPr>
      </p:pic>
      <p:sp>
        <p:nvSpPr>
          <p:cNvPr id="68" name="TextBox 67">
            <a:extLst>
              <a:ext uri="{FF2B5EF4-FFF2-40B4-BE49-F238E27FC236}">
                <a16:creationId xmlns:a16="http://schemas.microsoft.com/office/drawing/2014/main" id="{66D9578D-D09D-4FCA-94C5-08604171F7B0}"/>
              </a:ext>
            </a:extLst>
          </p:cNvPr>
          <p:cNvSpPr txBox="1"/>
          <p:nvPr/>
        </p:nvSpPr>
        <p:spPr>
          <a:xfrm>
            <a:off x="3671084" y="4715368"/>
            <a:ext cx="852507" cy="253916"/>
          </a:xfrm>
          <a:prstGeom prst="rect">
            <a:avLst/>
          </a:prstGeom>
          <a:noFill/>
        </p:spPr>
        <p:txBody>
          <a:bodyPr wrap="square" rtlCol="0">
            <a:spAutoFit/>
          </a:bodyPr>
          <a:lstStyle/>
          <a:p>
            <a:pPr algn="ctr"/>
            <a:r>
              <a:rPr lang="de-CH" sz="1050"/>
              <a:t>P</a:t>
            </a:r>
            <a:r>
              <a:rPr lang="en-CH" sz="1050"/>
              <a:t>o</a:t>
            </a:r>
            <a:r>
              <a:rPr lang="de-CH" sz="1050"/>
              <a:t>w</a:t>
            </a:r>
            <a:r>
              <a:rPr lang="en-CH" sz="1050"/>
              <a:t>e</a:t>
            </a:r>
            <a:r>
              <a:rPr lang="de-CH" sz="1050"/>
              <a:t>r</a:t>
            </a:r>
            <a:r>
              <a:rPr lang="en-CH" sz="1050"/>
              <a:t> BI</a:t>
            </a:r>
            <a:endParaRPr lang="de-CH" sz="1050"/>
          </a:p>
        </p:txBody>
      </p:sp>
      <p:sp>
        <p:nvSpPr>
          <p:cNvPr id="71" name="TextBox 70">
            <a:extLst>
              <a:ext uri="{FF2B5EF4-FFF2-40B4-BE49-F238E27FC236}">
                <a16:creationId xmlns:a16="http://schemas.microsoft.com/office/drawing/2014/main" id="{AECB467D-A8FD-44F5-8C8D-BE26955A523F}"/>
              </a:ext>
            </a:extLst>
          </p:cNvPr>
          <p:cNvSpPr txBox="1"/>
          <p:nvPr/>
        </p:nvSpPr>
        <p:spPr>
          <a:xfrm>
            <a:off x="6752003" y="4169979"/>
            <a:ext cx="852507" cy="253916"/>
          </a:xfrm>
          <a:prstGeom prst="rect">
            <a:avLst/>
          </a:prstGeom>
          <a:noFill/>
        </p:spPr>
        <p:txBody>
          <a:bodyPr wrap="square" rtlCol="0">
            <a:spAutoFit/>
          </a:bodyPr>
          <a:lstStyle/>
          <a:p>
            <a:pPr algn="ctr"/>
            <a:r>
              <a:rPr lang="de-CH" sz="1050">
                <a:solidFill>
                  <a:srgbClr val="007ACC"/>
                </a:solidFill>
              </a:rPr>
              <a:t>T</a:t>
            </a:r>
            <a:r>
              <a:rPr lang="en-CH" sz="1050">
                <a:solidFill>
                  <a:srgbClr val="007ACC"/>
                </a:solidFill>
              </a:rPr>
              <a:t>y</a:t>
            </a:r>
            <a:r>
              <a:rPr lang="de-CH" sz="1050">
                <a:solidFill>
                  <a:srgbClr val="007ACC"/>
                </a:solidFill>
              </a:rPr>
              <a:t>p</a:t>
            </a:r>
            <a:r>
              <a:rPr lang="en-CH" sz="1050">
                <a:solidFill>
                  <a:srgbClr val="007ACC"/>
                </a:solidFill>
              </a:rPr>
              <a:t>e</a:t>
            </a:r>
            <a:r>
              <a:rPr lang="de-CH" sz="1050">
                <a:solidFill>
                  <a:srgbClr val="007ACC"/>
                </a:solidFill>
              </a:rPr>
              <a:t>S</a:t>
            </a:r>
            <a:r>
              <a:rPr lang="en-CH" sz="1050">
                <a:solidFill>
                  <a:srgbClr val="007ACC"/>
                </a:solidFill>
              </a:rPr>
              <a:t>c</a:t>
            </a:r>
            <a:r>
              <a:rPr lang="de-CH" sz="1050" err="1">
                <a:solidFill>
                  <a:srgbClr val="007ACC"/>
                </a:solidFill>
              </a:rPr>
              <a:t>rip</a:t>
            </a:r>
            <a:r>
              <a:rPr lang="en-CH" sz="1050">
                <a:solidFill>
                  <a:srgbClr val="007ACC"/>
                </a:solidFill>
              </a:rPr>
              <a:t>t</a:t>
            </a:r>
            <a:endParaRPr lang="de-CH" sz="1050">
              <a:solidFill>
                <a:srgbClr val="007ACC"/>
              </a:solidFill>
            </a:endParaRPr>
          </a:p>
        </p:txBody>
      </p:sp>
      <p:sp>
        <p:nvSpPr>
          <p:cNvPr id="72" name="TextBox 71">
            <a:extLst>
              <a:ext uri="{FF2B5EF4-FFF2-40B4-BE49-F238E27FC236}">
                <a16:creationId xmlns:a16="http://schemas.microsoft.com/office/drawing/2014/main" id="{71905DAE-DB9B-4FCD-944B-5E9F3DEDE716}"/>
              </a:ext>
            </a:extLst>
          </p:cNvPr>
          <p:cNvSpPr txBox="1"/>
          <p:nvPr/>
        </p:nvSpPr>
        <p:spPr>
          <a:xfrm>
            <a:off x="6954111" y="3415294"/>
            <a:ext cx="852507" cy="253916"/>
          </a:xfrm>
          <a:prstGeom prst="rect">
            <a:avLst/>
          </a:prstGeom>
          <a:noFill/>
        </p:spPr>
        <p:txBody>
          <a:bodyPr wrap="square" rtlCol="0">
            <a:spAutoFit/>
          </a:bodyPr>
          <a:lstStyle/>
          <a:p>
            <a:pPr algn="ctr"/>
            <a:r>
              <a:rPr lang="de-CH" sz="1050">
                <a:solidFill>
                  <a:srgbClr val="D6BA32"/>
                </a:solidFill>
              </a:rPr>
              <a:t>J</a:t>
            </a:r>
            <a:r>
              <a:rPr lang="en-CH" sz="1050">
                <a:solidFill>
                  <a:srgbClr val="D6BA32"/>
                </a:solidFill>
              </a:rPr>
              <a:t>a</a:t>
            </a:r>
            <a:r>
              <a:rPr lang="de-CH" sz="1050">
                <a:solidFill>
                  <a:srgbClr val="D6BA32"/>
                </a:solidFill>
              </a:rPr>
              <a:t>v</a:t>
            </a:r>
            <a:r>
              <a:rPr lang="en-CH" sz="1050">
                <a:solidFill>
                  <a:srgbClr val="D6BA32"/>
                </a:solidFill>
              </a:rPr>
              <a:t>a</a:t>
            </a:r>
            <a:r>
              <a:rPr lang="de-CH" sz="1050">
                <a:solidFill>
                  <a:srgbClr val="D6BA32"/>
                </a:solidFill>
              </a:rPr>
              <a:t>S</a:t>
            </a:r>
            <a:r>
              <a:rPr lang="en-CH" sz="1050">
                <a:solidFill>
                  <a:srgbClr val="D6BA32"/>
                </a:solidFill>
              </a:rPr>
              <a:t>c</a:t>
            </a:r>
            <a:r>
              <a:rPr lang="de-CH" sz="1050" err="1">
                <a:solidFill>
                  <a:srgbClr val="D6BA32"/>
                </a:solidFill>
              </a:rPr>
              <a:t>rip</a:t>
            </a:r>
            <a:r>
              <a:rPr lang="en-CH" sz="1050">
                <a:solidFill>
                  <a:srgbClr val="D6BA32"/>
                </a:solidFill>
              </a:rPr>
              <a:t>t</a:t>
            </a:r>
            <a:endParaRPr lang="de-CH" sz="1050">
              <a:solidFill>
                <a:srgbClr val="D6BA32"/>
              </a:solidFill>
            </a:endParaRPr>
          </a:p>
        </p:txBody>
      </p:sp>
      <p:sp>
        <p:nvSpPr>
          <p:cNvPr id="73" name="TextBox 72">
            <a:extLst>
              <a:ext uri="{FF2B5EF4-FFF2-40B4-BE49-F238E27FC236}">
                <a16:creationId xmlns:a16="http://schemas.microsoft.com/office/drawing/2014/main" id="{61B3F391-D49F-4109-8D0D-C87E849DAF2E}"/>
              </a:ext>
            </a:extLst>
          </p:cNvPr>
          <p:cNvSpPr txBox="1"/>
          <p:nvPr/>
        </p:nvSpPr>
        <p:spPr>
          <a:xfrm>
            <a:off x="2602904" y="3299877"/>
            <a:ext cx="852507" cy="253916"/>
          </a:xfrm>
          <a:prstGeom prst="rect">
            <a:avLst/>
          </a:prstGeom>
          <a:noFill/>
        </p:spPr>
        <p:txBody>
          <a:bodyPr wrap="square" rtlCol="0">
            <a:spAutoFit/>
          </a:bodyPr>
          <a:lstStyle/>
          <a:p>
            <a:pPr algn="ctr"/>
            <a:r>
              <a:rPr lang="de-CH" sz="1050">
                <a:solidFill>
                  <a:srgbClr val="3771A2"/>
                </a:solidFill>
              </a:rPr>
              <a:t>P</a:t>
            </a:r>
            <a:r>
              <a:rPr lang="en-CH" sz="1050">
                <a:solidFill>
                  <a:srgbClr val="3771A2"/>
                </a:solidFill>
              </a:rPr>
              <a:t>y</a:t>
            </a:r>
            <a:r>
              <a:rPr lang="de-CH" sz="1050">
                <a:solidFill>
                  <a:srgbClr val="3771A2"/>
                </a:solidFill>
              </a:rPr>
              <a:t>t</a:t>
            </a:r>
            <a:r>
              <a:rPr lang="en-CH" sz="1050">
                <a:solidFill>
                  <a:srgbClr val="3771A2"/>
                </a:solidFill>
              </a:rPr>
              <a:t>h</a:t>
            </a:r>
            <a:r>
              <a:rPr lang="de-CH" sz="1050">
                <a:solidFill>
                  <a:srgbClr val="3771A2"/>
                </a:solidFill>
              </a:rPr>
              <a:t>o</a:t>
            </a:r>
            <a:r>
              <a:rPr lang="en-CH" sz="1050">
                <a:solidFill>
                  <a:srgbClr val="3771A2"/>
                </a:solidFill>
              </a:rPr>
              <a:t>n</a:t>
            </a:r>
            <a:endParaRPr lang="de-CH" sz="1050">
              <a:solidFill>
                <a:srgbClr val="3771A2"/>
              </a:solidFill>
            </a:endParaRPr>
          </a:p>
        </p:txBody>
      </p:sp>
      <p:sp>
        <p:nvSpPr>
          <p:cNvPr id="75" name="TextBox 74">
            <a:extLst>
              <a:ext uri="{FF2B5EF4-FFF2-40B4-BE49-F238E27FC236}">
                <a16:creationId xmlns:a16="http://schemas.microsoft.com/office/drawing/2014/main" id="{8D0194A3-3E0B-4754-BD6A-0EED9D9AB507}"/>
              </a:ext>
            </a:extLst>
          </p:cNvPr>
          <p:cNvSpPr txBox="1"/>
          <p:nvPr/>
        </p:nvSpPr>
        <p:spPr>
          <a:xfrm>
            <a:off x="3465494" y="2882392"/>
            <a:ext cx="569445" cy="253916"/>
          </a:xfrm>
          <a:prstGeom prst="rect">
            <a:avLst/>
          </a:prstGeom>
          <a:noFill/>
        </p:spPr>
        <p:txBody>
          <a:bodyPr wrap="square" rtlCol="0">
            <a:spAutoFit/>
          </a:bodyPr>
          <a:lstStyle/>
          <a:p>
            <a:pPr algn="ctr"/>
            <a:r>
              <a:rPr lang="de-CH" sz="1050">
                <a:solidFill>
                  <a:srgbClr val="1E64B6"/>
                </a:solidFill>
              </a:rPr>
              <a:t>«</a:t>
            </a:r>
            <a:r>
              <a:rPr lang="en-CH" sz="1050">
                <a:solidFill>
                  <a:srgbClr val="1E64B6"/>
                </a:solidFill>
              </a:rPr>
              <a:t>R</a:t>
            </a:r>
            <a:r>
              <a:rPr lang="de-CH" sz="1050">
                <a:solidFill>
                  <a:srgbClr val="1E64B6"/>
                </a:solidFill>
              </a:rPr>
              <a:t>»</a:t>
            </a:r>
          </a:p>
        </p:txBody>
      </p:sp>
      <p:sp>
        <p:nvSpPr>
          <p:cNvPr id="76" name="TextBox 75">
            <a:extLst>
              <a:ext uri="{FF2B5EF4-FFF2-40B4-BE49-F238E27FC236}">
                <a16:creationId xmlns:a16="http://schemas.microsoft.com/office/drawing/2014/main" id="{561C07ED-6D61-4036-AA94-12F889477226}"/>
              </a:ext>
            </a:extLst>
          </p:cNvPr>
          <p:cNvSpPr txBox="1"/>
          <p:nvPr/>
        </p:nvSpPr>
        <p:spPr>
          <a:xfrm>
            <a:off x="1794459" y="1404928"/>
            <a:ext cx="633766" cy="354071"/>
          </a:xfrm>
          <a:prstGeom prst="rect">
            <a:avLst/>
          </a:prstGeom>
          <a:noFill/>
        </p:spPr>
        <p:txBody>
          <a:bodyPr wrap="square" rtlCol="0">
            <a:spAutoFit/>
          </a:bodyPr>
          <a:lstStyle/>
          <a:p>
            <a:pPr algn="ctr">
              <a:lnSpc>
                <a:spcPct val="80000"/>
              </a:lnSpc>
            </a:pPr>
            <a:r>
              <a:rPr lang="de-CH" sz="1050">
                <a:solidFill>
                  <a:srgbClr val="0078D7"/>
                </a:solidFill>
              </a:rPr>
              <a:t>A</a:t>
            </a:r>
            <a:r>
              <a:rPr lang="en-CH" sz="1050">
                <a:solidFill>
                  <a:srgbClr val="0078D7"/>
                </a:solidFill>
              </a:rPr>
              <a:t>z</a:t>
            </a:r>
            <a:r>
              <a:rPr lang="de-CH" sz="1050">
                <a:solidFill>
                  <a:srgbClr val="0078D7"/>
                </a:solidFill>
              </a:rPr>
              <a:t>u</a:t>
            </a:r>
            <a:r>
              <a:rPr lang="en-CH" sz="1050">
                <a:solidFill>
                  <a:srgbClr val="0078D7"/>
                </a:solidFill>
              </a:rPr>
              <a:t>r</a:t>
            </a:r>
            <a:r>
              <a:rPr lang="de-CH" sz="1050">
                <a:solidFill>
                  <a:srgbClr val="0078D7"/>
                </a:solidFill>
              </a:rPr>
              <a:t>e</a:t>
            </a:r>
            <a:r>
              <a:rPr lang="en-CH" sz="1050">
                <a:solidFill>
                  <a:srgbClr val="0078D7"/>
                </a:solidFill>
              </a:rPr>
              <a:t> </a:t>
            </a:r>
            <a:r>
              <a:rPr lang="de-CH" sz="1050">
                <a:solidFill>
                  <a:srgbClr val="0078D7"/>
                </a:solidFill>
              </a:rPr>
              <a:t>D</a:t>
            </a:r>
            <a:r>
              <a:rPr lang="en-CH" sz="1050">
                <a:solidFill>
                  <a:srgbClr val="0078D7"/>
                </a:solidFill>
              </a:rPr>
              <a:t>e</a:t>
            </a:r>
            <a:r>
              <a:rPr lang="de-CH" sz="1050">
                <a:solidFill>
                  <a:srgbClr val="0078D7"/>
                </a:solidFill>
              </a:rPr>
              <a:t>v</a:t>
            </a:r>
            <a:r>
              <a:rPr lang="en-CH" sz="1050">
                <a:solidFill>
                  <a:srgbClr val="0078D7"/>
                </a:solidFill>
              </a:rPr>
              <a:t>O</a:t>
            </a:r>
            <a:r>
              <a:rPr lang="de-CH" sz="1050">
                <a:solidFill>
                  <a:srgbClr val="0078D7"/>
                </a:solidFill>
              </a:rPr>
              <a:t>p</a:t>
            </a:r>
            <a:r>
              <a:rPr lang="en-CH" sz="1050">
                <a:solidFill>
                  <a:srgbClr val="0078D7"/>
                </a:solidFill>
              </a:rPr>
              <a:t>s</a:t>
            </a:r>
            <a:endParaRPr lang="de-CH" sz="1050">
              <a:solidFill>
                <a:srgbClr val="0078D7"/>
              </a:solidFill>
            </a:endParaRPr>
          </a:p>
        </p:txBody>
      </p:sp>
    </p:spTree>
    <p:extLst>
      <p:ext uri="{BB962C8B-B14F-4D97-AF65-F5344CB8AC3E}">
        <p14:creationId xmlns:p14="http://schemas.microsoft.com/office/powerpoint/2010/main" val="98116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B413BD-3E0D-47C2-ADB2-7A55EFD20A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11666</TotalTime>
  <Words>557</Words>
  <Application>Microsoft Macintosh PowerPoint</Application>
  <PresentationFormat>On-screen Show (16:9)</PresentationFormat>
  <Paragraphs>56</Paragraphs>
  <Slides>14</Slides>
  <Notes>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Courier New</vt:lpstr>
      <vt:lpstr>Impact</vt:lpstr>
      <vt:lpstr>Lucida Grande</vt:lpstr>
      <vt:lpstr>Nunito</vt:lpstr>
      <vt:lpstr>Segoe UI</vt:lpstr>
      <vt:lpstr>Times New Roman</vt:lpstr>
      <vt:lpstr>Wingdings</vt:lpstr>
      <vt:lpstr>Benutzerdefiniertes Design</vt:lpstr>
      <vt:lpstr>Trivadis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Quadrants</vt:lpstr>
      <vt:lpstr>Solution Framework v4-2020-03-17</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1495</cp:revision>
  <cp:lastPrinted>2020-04-22T11:51:55Z</cp:lastPrinted>
  <dcterms:created xsi:type="dcterms:W3CDTF">2017-10-30T14:31:32Z</dcterms:created>
  <dcterms:modified xsi:type="dcterms:W3CDTF">2020-08-03T14:07:20Z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